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8" r:id="rId5"/>
    <p:sldId id="278" r:id="rId6"/>
    <p:sldId id="314" r:id="rId7"/>
    <p:sldId id="277" r:id="rId8"/>
    <p:sldId id="276" r:id="rId9"/>
    <p:sldId id="350" r:id="rId10"/>
    <p:sldId id="325" r:id="rId11"/>
    <p:sldId id="339" r:id="rId12"/>
    <p:sldId id="288" r:id="rId13"/>
    <p:sldId id="287" r:id="rId14"/>
    <p:sldId id="279" r:id="rId15"/>
    <p:sldId id="335" r:id="rId16"/>
    <p:sldId id="305" r:id="rId17"/>
    <p:sldId id="346" r:id="rId18"/>
    <p:sldId id="343" r:id="rId19"/>
    <p:sldId id="286" r:id="rId20"/>
    <p:sldId id="349" r:id="rId21"/>
    <p:sldId id="306" r:id="rId22"/>
    <p:sldId id="318" r:id="rId23"/>
    <p:sldId id="321" r:id="rId24"/>
    <p:sldId id="320" r:id="rId25"/>
    <p:sldId id="340" r:id="rId26"/>
    <p:sldId id="342" r:id="rId27"/>
    <p:sldId id="312" r:id="rId28"/>
    <p:sldId id="317" r:id="rId29"/>
    <p:sldId id="322" r:id="rId30"/>
    <p:sldId id="348" r:id="rId31"/>
    <p:sldId id="301" r:id="rId32"/>
    <p:sldId id="292" r:id="rId33"/>
    <p:sldId id="316" r:id="rId34"/>
    <p:sldId id="304" r:id="rId35"/>
    <p:sldId id="323" r:id="rId36"/>
    <p:sldId id="324" r:id="rId37"/>
    <p:sldId id="344" r:id="rId38"/>
    <p:sldId id="294"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518A"/>
    <a:srgbClr val="FFFF99"/>
    <a:srgbClr val="FFFFCC"/>
    <a:srgbClr val="2F1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F47B4-387E-40E3-88D6-30BC57892E7D}" v="89" dt="2020-11-30T17:00:35.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585" autoAdjust="0"/>
  </p:normalViewPr>
  <p:slideViewPr>
    <p:cSldViewPr>
      <p:cViewPr varScale="1">
        <p:scale>
          <a:sx n="82" d="100"/>
          <a:sy n="82" d="100"/>
        </p:scale>
        <p:origin x="59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92"/>
    </p:cViewPr>
  </p:sorterViewPr>
  <p:notesViewPr>
    <p:cSldViewPr>
      <p:cViewPr varScale="1">
        <p:scale>
          <a:sx n="66" d="100"/>
          <a:sy n="66" d="100"/>
        </p:scale>
        <p:origin x="-310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er Scholars" userId="f5725697-fb02-434e-be77-d8d4ecda9927" providerId="ADAL" clId="{D4D11C22-BE88-46D6-8C4D-271665BF6F94}"/>
    <pc:docChg chg="delSld modSld">
      <pc:chgData name="Viner Scholars" userId="f5725697-fb02-434e-be77-d8d4ecda9927" providerId="ADAL" clId="{D4D11C22-BE88-46D6-8C4D-271665BF6F94}" dt="2020-11-09T17:30:49.166" v="16" actId="47"/>
      <pc:docMkLst>
        <pc:docMk/>
      </pc:docMkLst>
      <pc:sldChg chg="delSp modSp mod">
        <pc:chgData name="Viner Scholars" userId="f5725697-fb02-434e-be77-d8d4ecda9927" providerId="ADAL" clId="{D4D11C22-BE88-46D6-8C4D-271665BF6F94}" dt="2020-11-09T17:29:32.265" v="9"/>
        <pc:sldMkLst>
          <pc:docMk/>
          <pc:sldMk cId="2814122644" sldId="278"/>
        </pc:sldMkLst>
        <pc:spChg chg="del mod">
          <ac:chgData name="Viner Scholars" userId="f5725697-fb02-434e-be77-d8d4ecda9927" providerId="ADAL" clId="{D4D11C22-BE88-46D6-8C4D-271665BF6F94}" dt="2020-11-09T17:29:32.265" v="9"/>
          <ac:spMkLst>
            <pc:docMk/>
            <pc:sldMk cId="2814122644" sldId="278"/>
            <ac:spMk id="2" creationId="{00000000-0000-0000-0000-000000000000}"/>
          </ac:spMkLst>
        </pc:spChg>
        <pc:spChg chg="mod">
          <ac:chgData name="Viner Scholars" userId="f5725697-fb02-434e-be77-d8d4ecda9927" providerId="ADAL" clId="{D4D11C22-BE88-46D6-8C4D-271665BF6F94}" dt="2020-11-09T17:29:29.340" v="7" actId="1076"/>
          <ac:spMkLst>
            <pc:docMk/>
            <pc:sldMk cId="2814122644" sldId="278"/>
            <ac:spMk id="5" creationId="{6F428ED9-1888-4761-841B-61CE17C58D9B}"/>
          </ac:spMkLst>
        </pc:spChg>
      </pc:sldChg>
      <pc:sldChg chg="del">
        <pc:chgData name="Viner Scholars" userId="f5725697-fb02-434e-be77-d8d4ecda9927" providerId="ADAL" clId="{D4D11C22-BE88-46D6-8C4D-271665BF6F94}" dt="2020-11-09T17:30:49.166" v="16" actId="47"/>
        <pc:sldMkLst>
          <pc:docMk/>
          <pc:sldMk cId="1384658117" sldId="286"/>
        </pc:sldMkLst>
      </pc:sldChg>
      <pc:sldChg chg="modSp mod">
        <pc:chgData name="Viner Scholars" userId="f5725697-fb02-434e-be77-d8d4ecda9927" providerId="ADAL" clId="{D4D11C22-BE88-46D6-8C4D-271665BF6F94}" dt="2020-11-09T17:30:11.780" v="15" actId="1076"/>
        <pc:sldMkLst>
          <pc:docMk/>
          <pc:sldMk cId="3989432705" sldId="288"/>
        </pc:sldMkLst>
        <pc:spChg chg="mod">
          <ac:chgData name="Viner Scholars" userId="f5725697-fb02-434e-be77-d8d4ecda9927" providerId="ADAL" clId="{D4D11C22-BE88-46D6-8C4D-271665BF6F94}" dt="2020-11-09T17:30:11.780" v="15" actId="1076"/>
          <ac:spMkLst>
            <pc:docMk/>
            <pc:sldMk cId="3989432705" sldId="288"/>
            <ac:spMk id="2" creationId="{00000000-0000-0000-0000-000000000000}"/>
          </ac:spMkLst>
        </pc:spChg>
        <pc:picChg chg="mod">
          <ac:chgData name="Viner Scholars" userId="f5725697-fb02-434e-be77-d8d4ecda9927" providerId="ADAL" clId="{D4D11C22-BE88-46D6-8C4D-271665BF6F94}" dt="2020-11-09T17:30:07.563" v="14" actId="1076"/>
          <ac:picMkLst>
            <pc:docMk/>
            <pc:sldMk cId="3989432705" sldId="288"/>
            <ac:picMk id="7" creationId="{00000000-0000-0000-0000-000000000000}"/>
          </ac:picMkLst>
        </pc:picChg>
      </pc:sldChg>
      <pc:sldChg chg="modSp mod">
        <pc:chgData name="Viner Scholars" userId="f5725697-fb02-434e-be77-d8d4ecda9927" providerId="ADAL" clId="{D4D11C22-BE88-46D6-8C4D-271665BF6F94}" dt="2020-11-09T17:28:49.669" v="0" actId="20577"/>
        <pc:sldMkLst>
          <pc:docMk/>
          <pc:sldMk cId="1317279463" sldId="337"/>
        </pc:sldMkLst>
        <pc:spChg chg="mod">
          <ac:chgData name="Viner Scholars" userId="f5725697-fb02-434e-be77-d8d4ecda9927" providerId="ADAL" clId="{D4D11C22-BE88-46D6-8C4D-271665BF6F94}" dt="2020-11-09T17:28:49.669" v="0" actId="20577"/>
          <ac:spMkLst>
            <pc:docMk/>
            <pc:sldMk cId="1317279463" sldId="337"/>
            <ac:spMk id="2" creationId="{00000000-0000-0000-0000-000000000000}"/>
          </ac:spMkLst>
        </pc:spChg>
      </pc:sldChg>
    </pc:docChg>
  </pc:docChgLst>
  <pc:docChgLst>
    <pc:chgData name="Viner Scholars" userId="f5725697-fb02-434e-be77-d8d4ecda9927" providerId="ADAL" clId="{327F47B4-387E-40E3-88D6-30BC57892E7D}"/>
    <pc:docChg chg="addSld delSld modSld">
      <pc:chgData name="Viner Scholars" userId="f5725697-fb02-434e-be77-d8d4ecda9927" providerId="ADAL" clId="{327F47B4-387E-40E3-88D6-30BC57892E7D}" dt="2020-11-30T17:04:01.757" v="135" actId="20577"/>
      <pc:docMkLst>
        <pc:docMk/>
      </pc:docMkLst>
      <pc:sldChg chg="modSp mod">
        <pc:chgData name="Viner Scholars" userId="f5725697-fb02-434e-be77-d8d4ecda9927" providerId="ADAL" clId="{327F47B4-387E-40E3-88D6-30BC57892E7D}" dt="2020-11-30T17:00:35.995" v="99" actId="20577"/>
        <pc:sldMkLst>
          <pc:docMk/>
          <pc:sldMk cId="2353735195" sldId="335"/>
        </pc:sldMkLst>
        <pc:graphicFrameChg chg="mod">
          <ac:chgData name="Viner Scholars" userId="f5725697-fb02-434e-be77-d8d4ecda9927" providerId="ADAL" clId="{327F47B4-387E-40E3-88D6-30BC57892E7D}" dt="2020-11-30T17:00:35.995" v="99" actId="20577"/>
          <ac:graphicFrameMkLst>
            <pc:docMk/>
            <pc:sldMk cId="2353735195" sldId="335"/>
            <ac:graphicFrameMk id="10" creationId="{6ADAF970-B671-4642-91AD-46083C77471B}"/>
          </ac:graphicFrameMkLst>
        </pc:graphicFrameChg>
      </pc:sldChg>
      <pc:sldChg chg="del">
        <pc:chgData name="Viner Scholars" userId="f5725697-fb02-434e-be77-d8d4ecda9927" providerId="ADAL" clId="{327F47B4-387E-40E3-88D6-30BC57892E7D}" dt="2020-11-30T16:51:57.825" v="1" actId="47"/>
        <pc:sldMkLst>
          <pc:docMk/>
          <pc:sldMk cId="1317279463" sldId="337"/>
        </pc:sldMkLst>
      </pc:sldChg>
      <pc:sldChg chg="modSp mod">
        <pc:chgData name="Viner Scholars" userId="f5725697-fb02-434e-be77-d8d4ecda9927" providerId="ADAL" clId="{327F47B4-387E-40E3-88D6-30BC57892E7D}" dt="2020-11-30T17:04:01.757" v="135" actId="20577"/>
        <pc:sldMkLst>
          <pc:docMk/>
          <pc:sldMk cId="1182890368" sldId="339"/>
        </pc:sldMkLst>
        <pc:spChg chg="mod">
          <ac:chgData name="Viner Scholars" userId="f5725697-fb02-434e-be77-d8d4ecda9927" providerId="ADAL" clId="{327F47B4-387E-40E3-88D6-30BC57892E7D}" dt="2020-11-30T17:04:01.757" v="135" actId="20577"/>
          <ac:spMkLst>
            <pc:docMk/>
            <pc:sldMk cId="1182890368" sldId="339"/>
            <ac:spMk id="5" creationId="{A7040AE6-8641-4330-946B-C86B160712B3}"/>
          </ac:spMkLst>
        </pc:spChg>
      </pc:sldChg>
      <pc:sldChg chg="modSp mod">
        <pc:chgData name="Viner Scholars" userId="f5725697-fb02-434e-be77-d8d4ecda9927" providerId="ADAL" clId="{327F47B4-387E-40E3-88D6-30BC57892E7D}" dt="2020-11-30T16:59:07.261" v="15" actId="20577"/>
        <pc:sldMkLst>
          <pc:docMk/>
          <pc:sldMk cId="4191653936" sldId="346"/>
        </pc:sldMkLst>
        <pc:graphicFrameChg chg="mod">
          <ac:chgData name="Viner Scholars" userId="f5725697-fb02-434e-be77-d8d4ecda9927" providerId="ADAL" clId="{327F47B4-387E-40E3-88D6-30BC57892E7D}" dt="2020-11-30T16:59:07.261" v="15" actId="20577"/>
          <ac:graphicFrameMkLst>
            <pc:docMk/>
            <pc:sldMk cId="4191653936" sldId="346"/>
            <ac:graphicFrameMk id="8" creationId="{68E6AA33-925D-47AA-9A09-3C78EC1F3AB7}"/>
          </ac:graphicFrameMkLst>
        </pc:graphicFrameChg>
      </pc:sldChg>
      <pc:sldChg chg="add">
        <pc:chgData name="Viner Scholars" userId="f5725697-fb02-434e-be77-d8d4ecda9927" providerId="ADAL" clId="{327F47B4-387E-40E3-88D6-30BC57892E7D}" dt="2020-11-30T16:51:55.187" v="0"/>
        <pc:sldMkLst>
          <pc:docMk/>
          <pc:sldMk cId="3939817218" sldId="35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All Viner Scholars by Highschool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Total Scholars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Sheet1!$A$2:$A$14</c:f>
              <c:strCache>
                <c:ptCount val="13"/>
                <c:pt idx="0">
                  <c:v>Atlantic High</c:v>
                </c:pt>
                <c:pt idx="1">
                  <c:v>Spanish River</c:v>
                </c:pt>
                <c:pt idx="2">
                  <c:v>Boca High</c:v>
                </c:pt>
                <c:pt idx="3">
                  <c:v>West Boca High</c:v>
                </c:pt>
                <c:pt idx="4">
                  <c:v>Olympic Heights</c:v>
                </c:pt>
                <c:pt idx="5">
                  <c:v>Katz Yeshiva</c:v>
                </c:pt>
                <c:pt idx="6">
                  <c:v>St. John Paul</c:v>
                </c:pt>
                <c:pt idx="7">
                  <c:v>Stoneman Douglas</c:v>
                </c:pt>
                <c:pt idx="8">
                  <c:v>Village Academy</c:v>
                </c:pt>
                <c:pt idx="9">
                  <c:v>Donna Klein</c:v>
                </c:pt>
                <c:pt idx="10">
                  <c:v>Homeschooled</c:v>
                </c:pt>
                <c:pt idx="11">
                  <c:v>American Heritage</c:v>
                </c:pt>
                <c:pt idx="12">
                  <c:v>ASA Charter</c:v>
                </c:pt>
              </c:strCache>
            </c:strRef>
          </c:cat>
          <c:val>
            <c:numRef>
              <c:f>Sheet1!$B$2:$B$14</c:f>
              <c:numCache>
                <c:formatCode>General</c:formatCode>
                <c:ptCount val="13"/>
                <c:pt idx="0">
                  <c:v>53</c:v>
                </c:pt>
                <c:pt idx="1">
                  <c:v>29</c:v>
                </c:pt>
                <c:pt idx="2">
                  <c:v>22</c:v>
                </c:pt>
                <c:pt idx="3">
                  <c:v>22</c:v>
                </c:pt>
                <c:pt idx="4">
                  <c:v>19</c:v>
                </c:pt>
                <c:pt idx="5">
                  <c:v>8</c:v>
                </c:pt>
                <c:pt idx="6">
                  <c:v>5</c:v>
                </c:pt>
                <c:pt idx="7">
                  <c:v>5</c:v>
                </c:pt>
                <c:pt idx="8">
                  <c:v>4</c:v>
                </c:pt>
                <c:pt idx="9">
                  <c:v>2</c:v>
                </c:pt>
                <c:pt idx="10">
                  <c:v>2</c:v>
                </c:pt>
                <c:pt idx="11">
                  <c:v>1</c:v>
                </c:pt>
                <c:pt idx="12">
                  <c:v>1</c:v>
                </c:pt>
              </c:numCache>
            </c:numRef>
          </c:val>
          <c:extLst>
            <c:ext xmlns:c16="http://schemas.microsoft.com/office/drawing/2014/chart" uri="{C3380CC4-5D6E-409C-BE32-E72D297353CC}">
              <c16:uniqueId val="{00000000-3B84-47B9-983B-5135FD6151C1}"/>
            </c:ext>
          </c:extLst>
        </c:ser>
        <c:dLbls>
          <c:showLegendKey val="0"/>
          <c:showVal val="0"/>
          <c:showCatName val="0"/>
          <c:showSerName val="0"/>
          <c:showPercent val="0"/>
          <c:showBubbleSize val="0"/>
        </c:dLbls>
        <c:gapWidth val="65"/>
        <c:shape val="box"/>
        <c:axId val="1124724216"/>
        <c:axId val="1124721920"/>
        <c:axId val="0"/>
      </c:bar3DChart>
      <c:catAx>
        <c:axId val="1124724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24721920"/>
        <c:crosses val="autoZero"/>
        <c:auto val="1"/>
        <c:lblAlgn val="ctr"/>
        <c:lblOffset val="100"/>
        <c:noMultiLvlLbl val="0"/>
      </c:catAx>
      <c:valAx>
        <c:axId val="112472192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t>Number of Students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24724216"/>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ALL Viner Scholars by University or College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Total Scholars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Sheet1!$A$2:$A$12</c:f>
              <c:strCache>
                <c:ptCount val="11"/>
                <c:pt idx="0">
                  <c:v>UF</c:v>
                </c:pt>
                <c:pt idx="1">
                  <c:v>FAU</c:v>
                </c:pt>
                <c:pt idx="2">
                  <c:v>FSU</c:v>
                </c:pt>
                <c:pt idx="3">
                  <c:v>UCF</c:v>
                </c:pt>
                <c:pt idx="4">
                  <c:v>FIU</c:v>
                </c:pt>
                <c:pt idx="5">
                  <c:v>PB State</c:v>
                </c:pt>
                <c:pt idx="6">
                  <c:v>USF</c:v>
                </c:pt>
                <c:pt idx="7">
                  <c:v>FAMU</c:v>
                </c:pt>
                <c:pt idx="8">
                  <c:v>FL Poly</c:v>
                </c:pt>
                <c:pt idx="9">
                  <c:v>Sante Fe</c:v>
                </c:pt>
                <c:pt idx="10">
                  <c:v>UNF</c:v>
                </c:pt>
              </c:strCache>
            </c:strRef>
          </c:cat>
          <c:val>
            <c:numRef>
              <c:f>Sheet1!$B$2:$B$12</c:f>
              <c:numCache>
                <c:formatCode>General</c:formatCode>
                <c:ptCount val="11"/>
                <c:pt idx="0">
                  <c:v>47</c:v>
                </c:pt>
                <c:pt idx="1">
                  <c:v>39</c:v>
                </c:pt>
                <c:pt idx="2">
                  <c:v>36</c:v>
                </c:pt>
                <c:pt idx="3">
                  <c:v>24</c:v>
                </c:pt>
                <c:pt idx="4">
                  <c:v>9</c:v>
                </c:pt>
                <c:pt idx="5">
                  <c:v>6</c:v>
                </c:pt>
                <c:pt idx="6">
                  <c:v>5</c:v>
                </c:pt>
                <c:pt idx="7">
                  <c:v>3</c:v>
                </c:pt>
                <c:pt idx="8">
                  <c:v>3</c:v>
                </c:pt>
                <c:pt idx="9">
                  <c:v>1</c:v>
                </c:pt>
                <c:pt idx="10">
                  <c:v>1</c:v>
                </c:pt>
              </c:numCache>
            </c:numRef>
          </c:val>
          <c:extLst>
            <c:ext xmlns:c16="http://schemas.microsoft.com/office/drawing/2014/chart" uri="{C3380CC4-5D6E-409C-BE32-E72D297353CC}">
              <c16:uniqueId val="{00000000-7EDA-4EE5-9BCF-8E81C07D220B}"/>
            </c:ext>
          </c:extLst>
        </c:ser>
        <c:dLbls>
          <c:showLegendKey val="0"/>
          <c:showVal val="0"/>
          <c:showCatName val="0"/>
          <c:showSerName val="0"/>
          <c:showPercent val="0"/>
          <c:showBubbleSize val="0"/>
        </c:dLbls>
        <c:gapWidth val="65"/>
        <c:shape val="box"/>
        <c:axId val="1124724216"/>
        <c:axId val="1124721920"/>
        <c:axId val="0"/>
      </c:bar3DChart>
      <c:catAx>
        <c:axId val="1124724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24721920"/>
        <c:crosses val="autoZero"/>
        <c:auto val="1"/>
        <c:lblAlgn val="ctr"/>
        <c:lblOffset val="100"/>
        <c:noMultiLvlLbl val="0"/>
      </c:catAx>
      <c:valAx>
        <c:axId val="112472192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t>Number of Students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24724216"/>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Class of 2024 Viner Scholars by Ethnicity</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71F-4FFD-9981-F7AFE16422D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71F-4FFD-9981-F7AFE16422D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71F-4FFD-9981-F7AFE16422D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71F-4FFD-9981-F7AFE16422D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African American</c:v>
                </c:pt>
                <c:pt idx="1">
                  <c:v>Hispanic</c:v>
                </c:pt>
                <c:pt idx="2">
                  <c:v>Caucasion</c:v>
                </c:pt>
                <c:pt idx="3">
                  <c:v>Other</c:v>
                </c:pt>
              </c:strCache>
            </c:strRef>
          </c:cat>
          <c:val>
            <c:numRef>
              <c:f>Sheet1!$B$2:$B$5</c:f>
              <c:numCache>
                <c:formatCode>General</c:formatCode>
                <c:ptCount val="4"/>
                <c:pt idx="0">
                  <c:v>16</c:v>
                </c:pt>
                <c:pt idx="1">
                  <c:v>11</c:v>
                </c:pt>
                <c:pt idx="2">
                  <c:v>6</c:v>
                </c:pt>
                <c:pt idx="3">
                  <c:v>1</c:v>
                </c:pt>
              </c:numCache>
            </c:numRef>
          </c:val>
          <c:extLst>
            <c:ext xmlns:c16="http://schemas.microsoft.com/office/drawing/2014/chart" uri="{C3380CC4-5D6E-409C-BE32-E72D297353CC}">
              <c16:uniqueId val="{00000000-BE5A-43C2-AD59-DE8D498F16B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349" tIns="45672" rIns="91349" bIns="45672" rtlCol="0"/>
          <a:lstStyle>
            <a:lvl1pPr algn="l">
              <a:defRPr sz="1200"/>
            </a:lvl1pPr>
          </a:lstStyle>
          <a:p>
            <a:endParaRPr lang="en-US"/>
          </a:p>
        </p:txBody>
      </p:sp>
      <p:sp>
        <p:nvSpPr>
          <p:cNvPr id="3" name="Date Placeholder 2"/>
          <p:cNvSpPr>
            <a:spLocks noGrp="1"/>
          </p:cNvSpPr>
          <p:nvPr>
            <p:ph type="dt" sz="quarter" idx="1"/>
          </p:nvPr>
        </p:nvSpPr>
        <p:spPr>
          <a:xfrm>
            <a:off x="3970344" y="0"/>
            <a:ext cx="3038475" cy="465138"/>
          </a:xfrm>
          <a:prstGeom prst="rect">
            <a:avLst/>
          </a:prstGeom>
        </p:spPr>
        <p:txBody>
          <a:bodyPr vert="horz" lIns="91349" tIns="45672" rIns="91349" bIns="45672" rtlCol="0"/>
          <a:lstStyle>
            <a:lvl1pPr algn="r">
              <a:defRPr sz="1200"/>
            </a:lvl1pPr>
          </a:lstStyle>
          <a:p>
            <a:fld id="{ADFD7831-38C8-44AC-AF24-0195CE2CC1E5}" type="datetimeFigureOut">
              <a:rPr lang="en-US" smtClean="0"/>
              <a:t>11/30/2020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349" tIns="45672" rIns="91349" bIns="45672" rtlCol="0" anchor="b"/>
          <a:lstStyle>
            <a:lvl1pPr algn="l">
              <a:defRPr sz="1200"/>
            </a:lvl1pPr>
          </a:lstStyle>
          <a:p>
            <a:endParaRPr lang="en-US"/>
          </a:p>
        </p:txBody>
      </p:sp>
      <p:sp>
        <p:nvSpPr>
          <p:cNvPr id="5" name="Slide Number Placeholder 4"/>
          <p:cNvSpPr>
            <a:spLocks noGrp="1"/>
          </p:cNvSpPr>
          <p:nvPr>
            <p:ph type="sldNum" sz="quarter" idx="3"/>
          </p:nvPr>
        </p:nvSpPr>
        <p:spPr>
          <a:xfrm>
            <a:off x="3970344" y="8829675"/>
            <a:ext cx="3038475" cy="465138"/>
          </a:xfrm>
          <a:prstGeom prst="rect">
            <a:avLst/>
          </a:prstGeom>
        </p:spPr>
        <p:txBody>
          <a:bodyPr vert="horz" lIns="91349" tIns="45672" rIns="91349" bIns="45672" rtlCol="0" anchor="b"/>
          <a:lstStyle>
            <a:lvl1pPr algn="r">
              <a:defRPr sz="1200"/>
            </a:lvl1pPr>
          </a:lstStyle>
          <a:p>
            <a:fld id="{8D9E6D9C-F19E-43A3-AACE-BDE535FF4478}" type="slidenum">
              <a:rPr lang="en-US" smtClean="0"/>
              <a:t>‹#›</a:t>
            </a:fld>
            <a:endParaRPr lang="en-US"/>
          </a:p>
        </p:txBody>
      </p:sp>
    </p:spTree>
    <p:extLst>
      <p:ext uri="{BB962C8B-B14F-4D97-AF65-F5344CB8AC3E}">
        <p14:creationId xmlns:p14="http://schemas.microsoft.com/office/powerpoint/2010/main" val="230681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349" tIns="45672" rIns="91349" bIns="45672" rtlCol="0"/>
          <a:lstStyle>
            <a:lvl1pPr algn="l">
              <a:defRPr sz="1200"/>
            </a:lvl1pPr>
          </a:lstStyle>
          <a:p>
            <a:endParaRPr lang="en-US"/>
          </a:p>
        </p:txBody>
      </p:sp>
      <p:sp>
        <p:nvSpPr>
          <p:cNvPr id="3" name="Date Placeholder 2"/>
          <p:cNvSpPr>
            <a:spLocks noGrp="1"/>
          </p:cNvSpPr>
          <p:nvPr>
            <p:ph type="dt" idx="1"/>
          </p:nvPr>
        </p:nvSpPr>
        <p:spPr>
          <a:xfrm>
            <a:off x="3970344" y="0"/>
            <a:ext cx="3038475" cy="465138"/>
          </a:xfrm>
          <a:prstGeom prst="rect">
            <a:avLst/>
          </a:prstGeom>
        </p:spPr>
        <p:txBody>
          <a:bodyPr vert="horz" lIns="91349" tIns="45672" rIns="91349" bIns="45672" rtlCol="0"/>
          <a:lstStyle>
            <a:lvl1pPr algn="r">
              <a:defRPr sz="1200"/>
            </a:lvl1pPr>
          </a:lstStyle>
          <a:p>
            <a:fld id="{5D2A1C46-6DE1-43BE-865E-477040AD2191}" type="datetimeFigureOut">
              <a:rPr lang="en-US" smtClean="0"/>
              <a:t>11/30/2020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49" tIns="45672" rIns="91349" bIns="45672" rtlCol="0" anchor="ctr"/>
          <a:lstStyle/>
          <a:p>
            <a:endParaRPr lang="en-US"/>
          </a:p>
        </p:txBody>
      </p:sp>
      <p:sp>
        <p:nvSpPr>
          <p:cNvPr id="5" name="Notes Placeholder 4"/>
          <p:cNvSpPr>
            <a:spLocks noGrp="1"/>
          </p:cNvSpPr>
          <p:nvPr>
            <p:ph type="body" sz="quarter" idx="3"/>
          </p:nvPr>
        </p:nvSpPr>
        <p:spPr>
          <a:xfrm>
            <a:off x="701675" y="4416431"/>
            <a:ext cx="5607050" cy="4183063"/>
          </a:xfrm>
          <a:prstGeom prst="rect">
            <a:avLst/>
          </a:prstGeom>
        </p:spPr>
        <p:txBody>
          <a:bodyPr vert="horz" lIns="91349" tIns="45672" rIns="91349" bIns="45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349" tIns="45672" rIns="91349" bIns="45672" rtlCol="0" anchor="b"/>
          <a:lstStyle>
            <a:lvl1pPr algn="l">
              <a:defRPr sz="1200"/>
            </a:lvl1pPr>
          </a:lstStyle>
          <a:p>
            <a:endParaRPr lang="en-US"/>
          </a:p>
        </p:txBody>
      </p:sp>
      <p:sp>
        <p:nvSpPr>
          <p:cNvPr id="7" name="Slide Number Placeholder 6"/>
          <p:cNvSpPr>
            <a:spLocks noGrp="1"/>
          </p:cNvSpPr>
          <p:nvPr>
            <p:ph type="sldNum" sz="quarter" idx="5"/>
          </p:nvPr>
        </p:nvSpPr>
        <p:spPr>
          <a:xfrm>
            <a:off x="3970344" y="8829675"/>
            <a:ext cx="3038475" cy="465138"/>
          </a:xfrm>
          <a:prstGeom prst="rect">
            <a:avLst/>
          </a:prstGeom>
        </p:spPr>
        <p:txBody>
          <a:bodyPr vert="horz" lIns="91349" tIns="45672" rIns="91349" bIns="45672" rtlCol="0" anchor="b"/>
          <a:lstStyle>
            <a:lvl1pPr algn="r">
              <a:defRPr sz="1200"/>
            </a:lvl1pPr>
          </a:lstStyle>
          <a:p>
            <a:fld id="{E77C08AB-7EF6-48BF-A295-7A07BC5E9D60}" type="slidenum">
              <a:rPr lang="en-US" smtClean="0"/>
              <a:t>‹#›</a:t>
            </a:fld>
            <a:endParaRPr lang="en-US"/>
          </a:p>
        </p:txBody>
      </p:sp>
    </p:spTree>
    <p:extLst>
      <p:ext uri="{BB962C8B-B14F-4D97-AF65-F5344CB8AC3E}">
        <p14:creationId xmlns:p14="http://schemas.microsoft.com/office/powerpoint/2010/main" val="316807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1</a:t>
            </a:fld>
            <a:endParaRPr lang="en-US"/>
          </a:p>
        </p:txBody>
      </p:sp>
    </p:spTree>
    <p:extLst>
      <p:ext uri="{BB962C8B-B14F-4D97-AF65-F5344CB8AC3E}">
        <p14:creationId xmlns:p14="http://schemas.microsoft.com/office/powerpoint/2010/main" val="2286562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a:t>
            </a:r>
          </a:p>
        </p:txBody>
      </p:sp>
      <p:sp>
        <p:nvSpPr>
          <p:cNvPr id="4" name="Slide Number Placeholder 3"/>
          <p:cNvSpPr>
            <a:spLocks noGrp="1"/>
          </p:cNvSpPr>
          <p:nvPr>
            <p:ph type="sldNum" sz="quarter" idx="10"/>
          </p:nvPr>
        </p:nvSpPr>
        <p:spPr/>
        <p:txBody>
          <a:bodyPr/>
          <a:lstStyle/>
          <a:p>
            <a:fld id="{E77C08AB-7EF6-48BF-A295-7A07BC5E9D60}" type="slidenum">
              <a:rPr lang="en-US" smtClean="0"/>
              <a:t>13</a:t>
            </a:fld>
            <a:endParaRPr lang="en-US"/>
          </a:p>
        </p:txBody>
      </p:sp>
    </p:spTree>
    <p:extLst>
      <p:ext uri="{BB962C8B-B14F-4D97-AF65-F5344CB8AC3E}">
        <p14:creationId xmlns:p14="http://schemas.microsoft.com/office/powerpoint/2010/main" val="16626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16</a:t>
            </a:fld>
            <a:endParaRPr lang="en-US"/>
          </a:p>
        </p:txBody>
      </p:sp>
    </p:spTree>
    <p:extLst>
      <p:ext uri="{BB962C8B-B14F-4D97-AF65-F5344CB8AC3E}">
        <p14:creationId xmlns:p14="http://schemas.microsoft.com/office/powerpoint/2010/main" val="294563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17</a:t>
            </a:fld>
            <a:endParaRPr lang="en-US"/>
          </a:p>
        </p:txBody>
      </p:sp>
    </p:spTree>
    <p:extLst>
      <p:ext uri="{BB962C8B-B14F-4D97-AF65-F5344CB8AC3E}">
        <p14:creationId xmlns:p14="http://schemas.microsoft.com/office/powerpoint/2010/main" val="171806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a:t>
            </a:r>
          </a:p>
        </p:txBody>
      </p:sp>
      <p:sp>
        <p:nvSpPr>
          <p:cNvPr id="4" name="Slide Number Placeholder 3"/>
          <p:cNvSpPr>
            <a:spLocks noGrp="1"/>
          </p:cNvSpPr>
          <p:nvPr>
            <p:ph type="sldNum" sz="quarter" idx="10"/>
          </p:nvPr>
        </p:nvSpPr>
        <p:spPr/>
        <p:txBody>
          <a:bodyPr/>
          <a:lstStyle/>
          <a:p>
            <a:fld id="{E77C08AB-7EF6-48BF-A295-7A07BC5E9D60}" type="slidenum">
              <a:rPr lang="en-US" smtClean="0"/>
              <a:t>18</a:t>
            </a:fld>
            <a:endParaRPr lang="en-US"/>
          </a:p>
        </p:txBody>
      </p:sp>
    </p:spTree>
    <p:extLst>
      <p:ext uri="{BB962C8B-B14F-4D97-AF65-F5344CB8AC3E}">
        <p14:creationId xmlns:p14="http://schemas.microsoft.com/office/powerpoint/2010/main" val="16626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a:t>
            </a:r>
          </a:p>
        </p:txBody>
      </p:sp>
      <p:sp>
        <p:nvSpPr>
          <p:cNvPr id="4" name="Slide Number Placeholder 3"/>
          <p:cNvSpPr>
            <a:spLocks noGrp="1"/>
          </p:cNvSpPr>
          <p:nvPr>
            <p:ph type="sldNum" sz="quarter" idx="10"/>
          </p:nvPr>
        </p:nvSpPr>
        <p:spPr/>
        <p:txBody>
          <a:bodyPr/>
          <a:lstStyle/>
          <a:p>
            <a:fld id="{E77C08AB-7EF6-48BF-A295-7A07BC5E9D60}" type="slidenum">
              <a:rPr lang="en-US" smtClean="0"/>
              <a:t>19</a:t>
            </a:fld>
            <a:endParaRPr lang="en-US"/>
          </a:p>
        </p:txBody>
      </p:sp>
    </p:spTree>
    <p:extLst>
      <p:ext uri="{BB962C8B-B14F-4D97-AF65-F5344CB8AC3E}">
        <p14:creationId xmlns:p14="http://schemas.microsoft.com/office/powerpoint/2010/main" val="4039604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a:t>
            </a:r>
          </a:p>
        </p:txBody>
      </p:sp>
      <p:sp>
        <p:nvSpPr>
          <p:cNvPr id="4" name="Slide Number Placeholder 3"/>
          <p:cNvSpPr>
            <a:spLocks noGrp="1"/>
          </p:cNvSpPr>
          <p:nvPr>
            <p:ph type="sldNum" sz="quarter" idx="10"/>
          </p:nvPr>
        </p:nvSpPr>
        <p:spPr/>
        <p:txBody>
          <a:bodyPr/>
          <a:lstStyle/>
          <a:p>
            <a:fld id="{E77C08AB-7EF6-48BF-A295-7A07BC5E9D60}" type="slidenum">
              <a:rPr lang="en-US" smtClean="0"/>
              <a:t>20</a:t>
            </a:fld>
            <a:endParaRPr lang="en-US"/>
          </a:p>
        </p:txBody>
      </p:sp>
    </p:spTree>
    <p:extLst>
      <p:ext uri="{BB962C8B-B14F-4D97-AF65-F5344CB8AC3E}">
        <p14:creationId xmlns:p14="http://schemas.microsoft.com/office/powerpoint/2010/main" val="71487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a:t>
            </a:r>
          </a:p>
        </p:txBody>
      </p:sp>
      <p:sp>
        <p:nvSpPr>
          <p:cNvPr id="4" name="Slide Number Placeholder 3"/>
          <p:cNvSpPr>
            <a:spLocks noGrp="1"/>
          </p:cNvSpPr>
          <p:nvPr>
            <p:ph type="sldNum" sz="quarter" idx="10"/>
          </p:nvPr>
        </p:nvSpPr>
        <p:spPr/>
        <p:txBody>
          <a:bodyPr/>
          <a:lstStyle/>
          <a:p>
            <a:fld id="{E77C08AB-7EF6-48BF-A295-7A07BC5E9D60}" type="slidenum">
              <a:rPr lang="en-US" smtClean="0"/>
              <a:t>21</a:t>
            </a:fld>
            <a:endParaRPr lang="en-US"/>
          </a:p>
        </p:txBody>
      </p:sp>
    </p:spTree>
    <p:extLst>
      <p:ext uri="{BB962C8B-B14F-4D97-AF65-F5344CB8AC3E}">
        <p14:creationId xmlns:p14="http://schemas.microsoft.com/office/powerpoint/2010/main" val="3638144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Cliff &amp; Eda</a:t>
            </a:r>
          </a:p>
        </p:txBody>
      </p:sp>
      <p:sp>
        <p:nvSpPr>
          <p:cNvPr id="4" name="Slide Number Placeholder 3"/>
          <p:cNvSpPr>
            <a:spLocks noGrp="1"/>
          </p:cNvSpPr>
          <p:nvPr>
            <p:ph type="sldNum" sz="quarter" idx="10"/>
          </p:nvPr>
        </p:nvSpPr>
        <p:spPr/>
        <p:txBody>
          <a:bodyPr/>
          <a:lstStyle/>
          <a:p>
            <a:fld id="{E77C08AB-7EF6-48BF-A295-7A07BC5E9D60}" type="slidenum">
              <a:rPr lang="en-US" smtClean="0"/>
              <a:t>28</a:t>
            </a:fld>
            <a:endParaRPr lang="en-US"/>
          </a:p>
        </p:txBody>
      </p:sp>
    </p:spTree>
    <p:extLst>
      <p:ext uri="{BB962C8B-B14F-4D97-AF65-F5344CB8AC3E}">
        <p14:creationId xmlns:p14="http://schemas.microsoft.com/office/powerpoint/2010/main" val="4184561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29</a:t>
            </a:fld>
            <a:endParaRPr lang="en-US"/>
          </a:p>
        </p:txBody>
      </p:sp>
    </p:spTree>
    <p:extLst>
      <p:ext uri="{BB962C8B-B14F-4D97-AF65-F5344CB8AC3E}">
        <p14:creationId xmlns:p14="http://schemas.microsoft.com/office/powerpoint/2010/main" val="159910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30</a:t>
            </a:fld>
            <a:endParaRPr lang="en-US"/>
          </a:p>
        </p:txBody>
      </p:sp>
    </p:spTree>
    <p:extLst>
      <p:ext uri="{BB962C8B-B14F-4D97-AF65-F5344CB8AC3E}">
        <p14:creationId xmlns:p14="http://schemas.microsoft.com/office/powerpoint/2010/main" val="368949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2</a:t>
            </a:fld>
            <a:endParaRPr lang="en-US"/>
          </a:p>
        </p:txBody>
      </p:sp>
    </p:spTree>
    <p:extLst>
      <p:ext uri="{BB962C8B-B14F-4D97-AF65-F5344CB8AC3E}">
        <p14:creationId xmlns:p14="http://schemas.microsoft.com/office/powerpoint/2010/main" val="4014963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31</a:t>
            </a:fld>
            <a:endParaRPr lang="en-US"/>
          </a:p>
        </p:txBody>
      </p:sp>
    </p:spTree>
    <p:extLst>
      <p:ext uri="{BB962C8B-B14F-4D97-AF65-F5344CB8AC3E}">
        <p14:creationId xmlns:p14="http://schemas.microsoft.com/office/powerpoint/2010/main" val="199969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35</a:t>
            </a:fld>
            <a:endParaRPr lang="en-US"/>
          </a:p>
        </p:txBody>
      </p:sp>
    </p:spTree>
    <p:extLst>
      <p:ext uri="{BB962C8B-B14F-4D97-AF65-F5344CB8AC3E}">
        <p14:creationId xmlns:p14="http://schemas.microsoft.com/office/powerpoint/2010/main" val="54215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3</a:t>
            </a:fld>
            <a:endParaRPr lang="en-US"/>
          </a:p>
        </p:txBody>
      </p:sp>
    </p:spTree>
    <p:extLst>
      <p:ext uri="{BB962C8B-B14F-4D97-AF65-F5344CB8AC3E}">
        <p14:creationId xmlns:p14="http://schemas.microsoft.com/office/powerpoint/2010/main" val="100796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4</a:t>
            </a:fld>
            <a:endParaRPr lang="en-US"/>
          </a:p>
        </p:txBody>
      </p:sp>
    </p:spTree>
    <p:extLst>
      <p:ext uri="{BB962C8B-B14F-4D97-AF65-F5344CB8AC3E}">
        <p14:creationId xmlns:p14="http://schemas.microsoft.com/office/powerpoint/2010/main" val="343161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Cliff &amp; Eda</a:t>
            </a:r>
          </a:p>
        </p:txBody>
      </p:sp>
      <p:sp>
        <p:nvSpPr>
          <p:cNvPr id="4" name="Slide Number Placeholder 3"/>
          <p:cNvSpPr>
            <a:spLocks noGrp="1"/>
          </p:cNvSpPr>
          <p:nvPr>
            <p:ph type="sldNum" sz="quarter" idx="10"/>
          </p:nvPr>
        </p:nvSpPr>
        <p:spPr/>
        <p:txBody>
          <a:bodyPr/>
          <a:lstStyle/>
          <a:p>
            <a:fld id="{E77C08AB-7EF6-48BF-A295-7A07BC5E9D60}" type="slidenum">
              <a:rPr lang="en-US" smtClean="0"/>
              <a:t>5</a:t>
            </a:fld>
            <a:endParaRPr lang="en-US"/>
          </a:p>
        </p:txBody>
      </p:sp>
    </p:spTree>
    <p:extLst>
      <p:ext uri="{BB962C8B-B14F-4D97-AF65-F5344CB8AC3E}">
        <p14:creationId xmlns:p14="http://schemas.microsoft.com/office/powerpoint/2010/main" val="398568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6</a:t>
            </a:fld>
            <a:endParaRPr lang="en-US"/>
          </a:p>
        </p:txBody>
      </p:sp>
    </p:spTree>
    <p:extLst>
      <p:ext uri="{BB962C8B-B14F-4D97-AF65-F5344CB8AC3E}">
        <p14:creationId xmlns:p14="http://schemas.microsoft.com/office/powerpoint/2010/main" val="34424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Cliff &amp; Eda</a:t>
            </a:r>
          </a:p>
        </p:txBody>
      </p:sp>
      <p:sp>
        <p:nvSpPr>
          <p:cNvPr id="4" name="Slide Number Placeholder 3"/>
          <p:cNvSpPr>
            <a:spLocks noGrp="1"/>
          </p:cNvSpPr>
          <p:nvPr>
            <p:ph type="sldNum" sz="quarter" idx="10"/>
          </p:nvPr>
        </p:nvSpPr>
        <p:spPr/>
        <p:txBody>
          <a:bodyPr/>
          <a:lstStyle/>
          <a:p>
            <a:fld id="{E77C08AB-7EF6-48BF-A295-7A07BC5E9D60}" type="slidenum">
              <a:rPr lang="en-US" smtClean="0"/>
              <a:t>9</a:t>
            </a:fld>
            <a:endParaRPr lang="en-US"/>
          </a:p>
        </p:txBody>
      </p:sp>
    </p:spTree>
    <p:extLst>
      <p:ext uri="{BB962C8B-B14F-4D97-AF65-F5344CB8AC3E}">
        <p14:creationId xmlns:p14="http://schemas.microsoft.com/office/powerpoint/2010/main" val="287014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E77C08AB-7EF6-48BF-A295-7A07BC5E9D60}" type="slidenum">
              <a:rPr lang="en-US" smtClean="0"/>
              <a:t>10</a:t>
            </a:fld>
            <a:endParaRPr lang="en-US"/>
          </a:p>
        </p:txBody>
      </p:sp>
    </p:spTree>
    <p:extLst>
      <p:ext uri="{BB962C8B-B14F-4D97-AF65-F5344CB8AC3E}">
        <p14:creationId xmlns:p14="http://schemas.microsoft.com/office/powerpoint/2010/main" val="383264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a:t>
            </a:r>
          </a:p>
        </p:txBody>
      </p:sp>
      <p:sp>
        <p:nvSpPr>
          <p:cNvPr id="4" name="Slide Number Placeholder 3"/>
          <p:cNvSpPr>
            <a:spLocks noGrp="1"/>
          </p:cNvSpPr>
          <p:nvPr>
            <p:ph type="sldNum" sz="quarter" idx="10"/>
          </p:nvPr>
        </p:nvSpPr>
        <p:spPr/>
        <p:txBody>
          <a:bodyPr/>
          <a:lstStyle/>
          <a:p>
            <a:fld id="{E77C08AB-7EF6-48BF-A295-7A07BC5E9D60}" type="slidenum">
              <a:rPr lang="en-US" smtClean="0"/>
              <a:t>11</a:t>
            </a:fld>
            <a:endParaRPr lang="en-US"/>
          </a:p>
        </p:txBody>
      </p:sp>
    </p:spTree>
    <p:extLst>
      <p:ext uri="{BB962C8B-B14F-4D97-AF65-F5344CB8AC3E}">
        <p14:creationId xmlns:p14="http://schemas.microsoft.com/office/powerpoint/2010/main" val="16626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A09351-AB53-4EB6-8374-29D016A09DAF}"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6B82-1D42-4519-A780-0855966ACD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09351-AB53-4EB6-8374-29D016A09DAF}"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6B82-1D42-4519-A780-0855966ACD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09351-AB53-4EB6-8374-29D016A09DAF}"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6B82-1D42-4519-A780-0855966ACD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09351-AB53-4EB6-8374-29D016A09DAF}"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6B82-1D42-4519-A780-0855966ACD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A09351-AB53-4EB6-8374-29D016A09DAF}"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6B82-1D42-4519-A780-0855966ACD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A09351-AB53-4EB6-8374-29D016A09DAF}"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86B82-1D42-4519-A780-0855966ACD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A09351-AB53-4EB6-8374-29D016A09DAF}"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86B82-1D42-4519-A780-0855966ACD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A09351-AB53-4EB6-8374-29D016A09DAF}"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86B82-1D42-4519-A780-0855966ACD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09351-AB53-4EB6-8374-29D016A09DAF}"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86B82-1D42-4519-A780-0855966ACD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A09351-AB53-4EB6-8374-29D016A09DAF}"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86B82-1D42-4519-A780-0855966ACD4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1A09351-AB53-4EB6-8374-29D016A09DAF}" type="datetimeFigureOut">
              <a:rPr lang="en-US" smtClean="0"/>
              <a:t>11/30/2020</a:t>
            </a:fld>
            <a:endParaRPr lang="en-US"/>
          </a:p>
        </p:txBody>
      </p:sp>
      <p:sp>
        <p:nvSpPr>
          <p:cNvPr id="9" name="Slide Number Placeholder 8"/>
          <p:cNvSpPr>
            <a:spLocks noGrp="1"/>
          </p:cNvSpPr>
          <p:nvPr>
            <p:ph type="sldNum" sz="quarter" idx="11"/>
          </p:nvPr>
        </p:nvSpPr>
        <p:spPr/>
        <p:txBody>
          <a:bodyPr/>
          <a:lstStyle/>
          <a:p>
            <a:fld id="{03D86B82-1D42-4519-A780-0855966ACD4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3D86B82-1D42-4519-A780-0855966ACD4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1A09351-AB53-4EB6-8374-29D016A09DAF}" type="datetimeFigureOut">
              <a:rPr lang="en-US" smtClean="0"/>
              <a:t>11/30/2020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fairviewhs.org/counseling/college-applications/test-information/overview" TargetMode="External"/><Relationship Id="rId3" Type="http://schemas.openxmlformats.org/officeDocument/2006/relationships/image" Target="../media/image9.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g"/><Relationship Id="rId11" Type="http://schemas.openxmlformats.org/officeDocument/2006/relationships/hyperlink" Target="https://principalspov.blogspot.com/2014/12/the-three-questions.html" TargetMode="External"/><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C345B444-90EE-4C5D-B74D-19E8847A53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14286"/>
            <a:ext cx="6890501" cy="6029427"/>
          </a:xfrm>
          <a:prstGeom prst="rect">
            <a:avLst/>
          </a:prstGeom>
        </p:spPr>
      </p:pic>
      <p:pic>
        <p:nvPicPr>
          <p:cNvPr id="6" name="Picture 5" descr="A close up of a sign&#10;&#10;Description automatically generated">
            <a:extLst>
              <a:ext uri="{FF2B5EF4-FFF2-40B4-BE49-F238E27FC236}">
                <a16:creationId xmlns:a16="http://schemas.microsoft.com/office/drawing/2014/main" id="{DAB343D4-7493-46CD-ADBC-9629C884F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66686"/>
            <a:ext cx="6890501" cy="6029427"/>
          </a:xfrm>
          <a:prstGeom prst="rect">
            <a:avLst/>
          </a:prstGeom>
        </p:spPr>
      </p:pic>
    </p:spTree>
    <p:extLst>
      <p:ext uri="{BB962C8B-B14F-4D97-AF65-F5344CB8AC3E}">
        <p14:creationId xmlns:p14="http://schemas.microsoft.com/office/powerpoint/2010/main" val="1779432697"/>
      </p:ext>
    </p:extLst>
  </p:cSld>
  <p:clrMapOvr>
    <a:masterClrMapping/>
  </p:clrMapOvr>
  <mc:AlternateContent xmlns:mc="http://schemas.openxmlformats.org/markup-compatibility/2006" xmlns:p14="http://schemas.microsoft.com/office/powerpoint/2010/main">
    <mc:Choice Requires="p14">
      <p:transition spd="slow" p14:dur="4000" advClick="0" advTm="4000">
        <p14:vortex dir="r"/>
      </p:transition>
    </mc:Choice>
    <mc:Fallback xmlns="">
      <p:transition spd="slow"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8" r="12979" b="7237"/>
          <a:stretch/>
        </p:blipFill>
        <p:spPr>
          <a:xfrm>
            <a:off x="365604" y="3639281"/>
            <a:ext cx="792791" cy="1020138"/>
          </a:xfrm>
          <a:prstGeom prst="rect">
            <a:avLst/>
          </a:prstGeom>
          <a:ln>
            <a:noFill/>
          </a:ln>
          <a:effectLst/>
        </p:spPr>
      </p:pic>
      <p:sp>
        <p:nvSpPr>
          <p:cNvPr id="2" name="Rectangle 1"/>
          <p:cNvSpPr/>
          <p:nvPr/>
        </p:nvSpPr>
        <p:spPr>
          <a:xfrm>
            <a:off x="762000" y="1679575"/>
            <a:ext cx="7315200" cy="5116785"/>
          </a:xfrm>
          <a:prstGeom prst="rect">
            <a:avLst/>
          </a:prstGeom>
        </p:spPr>
        <p:txBody>
          <a:bodyPr wrap="square">
            <a:spAutoFit/>
          </a:bodyPr>
          <a:lstStyle/>
          <a:p>
            <a:pPr algn="ctr">
              <a:lnSpc>
                <a:spcPct val="150000"/>
              </a:lnSpc>
              <a:spcBef>
                <a:spcPts val="600"/>
              </a:spcBef>
              <a:spcAft>
                <a:spcPts val="1200"/>
              </a:spcAft>
            </a:pPr>
            <a:r>
              <a:rPr lang="en-US" sz="3200" b="1" u="sng" dirty="0"/>
              <a:t>WHO’S ELIGIBLE FOR THE SCHOLARSHIP</a:t>
            </a:r>
            <a:br>
              <a:rPr lang="en-US" dirty="0">
                <a:latin typeface="Gill Sans MT" panose="020B0502020104020203" pitchFamily="34" charset="0"/>
              </a:rPr>
            </a:br>
            <a:endParaRPr lang="en-US" sz="100" dirty="0">
              <a:latin typeface="Gill Sans MT" panose="020B0502020104020203" pitchFamily="34" charset="0"/>
            </a:endParaRPr>
          </a:p>
          <a:p>
            <a:pPr marL="742950" lvl="1" indent="-285750">
              <a:spcAft>
                <a:spcPts val="3600"/>
              </a:spcAft>
              <a:buFont typeface="Arial" panose="020B0604020202020204" pitchFamily="34" charset="0"/>
              <a:buChar char="•"/>
            </a:pPr>
            <a:r>
              <a:rPr lang="en-US" dirty="0"/>
              <a:t>Attend one of our </a:t>
            </a:r>
            <a:r>
              <a:rPr lang="en-US" u="sng" dirty="0"/>
              <a:t>12 partner High Schools</a:t>
            </a:r>
          </a:p>
          <a:p>
            <a:pPr marL="742950" lvl="1" indent="-285750">
              <a:spcAft>
                <a:spcPts val="3600"/>
              </a:spcAft>
              <a:buFont typeface="Arial" panose="020B0604020202020204" pitchFamily="34" charset="0"/>
              <a:buChar char="•"/>
            </a:pPr>
            <a:r>
              <a:rPr lang="en-US" dirty="0"/>
              <a:t>Achieve at least a </a:t>
            </a:r>
            <a:r>
              <a:rPr lang="en-US" u="sng" dirty="0"/>
              <a:t>3.0 unweighted GPA</a:t>
            </a:r>
          </a:p>
          <a:p>
            <a:pPr marL="742950" lvl="1" indent="-285750">
              <a:spcAft>
                <a:spcPts val="3600"/>
              </a:spcAft>
              <a:buFont typeface="Arial" panose="020B0604020202020204" pitchFamily="34" charset="0"/>
              <a:buChar char="•"/>
            </a:pPr>
            <a:r>
              <a:rPr lang="en-US" dirty="0"/>
              <a:t>Perform over </a:t>
            </a:r>
            <a:r>
              <a:rPr lang="en-US" u="sng" dirty="0"/>
              <a:t>100 hours community service </a:t>
            </a:r>
            <a:r>
              <a:rPr lang="en-US" dirty="0"/>
              <a:t>during high school </a:t>
            </a:r>
          </a:p>
          <a:p>
            <a:pPr marL="742950" lvl="1" indent="-285750">
              <a:spcAft>
                <a:spcPts val="3600"/>
              </a:spcAft>
              <a:buFont typeface="Arial" panose="020B0604020202020204" pitchFamily="34" charset="0"/>
              <a:buChar char="•"/>
            </a:pPr>
            <a:r>
              <a:rPr lang="en-US" dirty="0"/>
              <a:t>Accepted to a </a:t>
            </a:r>
            <a:r>
              <a:rPr lang="en-US" u="sng" dirty="0"/>
              <a:t>Florida Public University</a:t>
            </a:r>
          </a:p>
          <a:p>
            <a:pPr marL="742950" lvl="1" indent="-285750">
              <a:spcAft>
                <a:spcPts val="3600"/>
              </a:spcAft>
              <a:buFont typeface="Arial" panose="020B0604020202020204" pitchFamily="34" charset="0"/>
              <a:buChar char="•"/>
            </a:pPr>
            <a:r>
              <a:rPr lang="en-US" dirty="0"/>
              <a:t>Demonstrate the need for </a:t>
            </a:r>
            <a:r>
              <a:rPr lang="en-US" i="1" u="sng" dirty="0"/>
              <a:t>significant </a:t>
            </a:r>
            <a:r>
              <a:rPr lang="en-US" u="sng" dirty="0"/>
              <a:t>financial assistance</a:t>
            </a:r>
          </a:p>
          <a:p>
            <a:pPr marL="742950" lvl="1" indent="-285750">
              <a:lnSpc>
                <a:spcPct val="150000"/>
              </a:lnSpc>
              <a:spcAft>
                <a:spcPts val="1800"/>
              </a:spcAft>
              <a:buFont typeface="Arial" panose="020B0604020202020204" pitchFamily="34" charset="0"/>
              <a:buChar char="•"/>
            </a:pPr>
            <a:endParaRPr lang="en-US" u="sng"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2765591"/>
            <a:ext cx="1066800" cy="803656"/>
          </a:xfrm>
          <a:prstGeom prst="rect">
            <a:avLst/>
          </a:prstGeom>
        </p:spPr>
      </p:pic>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1301617">
            <a:off x="457200" y="5479425"/>
            <a:ext cx="863715" cy="8637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4656527"/>
            <a:ext cx="998957" cy="727389"/>
          </a:xfrm>
          <a:prstGeom prst="rect">
            <a:avLst/>
          </a:prstGeom>
        </p:spPr>
      </p:pic>
      <p:pic>
        <p:nvPicPr>
          <p:cNvPr id="9" name="Picture 8" descr="A close up of a sign&#10;&#10;Description automatically generated">
            <a:extLst>
              <a:ext uri="{FF2B5EF4-FFF2-40B4-BE49-F238E27FC236}">
                <a16:creationId xmlns:a16="http://schemas.microsoft.com/office/drawing/2014/main" id="{624E74C8-52EE-4B9D-A3F9-5F3F0B7870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3754061777"/>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147521"/>
            <a:ext cx="1676399" cy="1676399"/>
          </a:xfrm>
          <a:prstGeom prst="rect">
            <a:avLst/>
          </a:prstGeom>
        </p:spPr>
      </p:pic>
      <p:sp>
        <p:nvSpPr>
          <p:cNvPr id="2" name="Rectangle 1"/>
          <p:cNvSpPr/>
          <p:nvPr/>
        </p:nvSpPr>
        <p:spPr>
          <a:xfrm>
            <a:off x="1267145" y="1642525"/>
            <a:ext cx="6505255" cy="5186035"/>
          </a:xfrm>
          <a:prstGeom prst="rect">
            <a:avLst/>
          </a:prstGeom>
          <a:noFill/>
          <a:ln>
            <a:noFill/>
          </a:ln>
        </p:spPr>
        <p:txBody>
          <a:bodyPr wrap="square">
            <a:spAutoFit/>
          </a:bodyPr>
          <a:lstStyle/>
          <a:p>
            <a:pPr algn="ctr">
              <a:spcAft>
                <a:spcPts val="600"/>
              </a:spcAft>
            </a:pPr>
            <a:r>
              <a:rPr lang="en-US" sz="2400" b="1" u="sng" dirty="0"/>
              <a:t>First Requirement: Must Attend one of our 12 HIGH SCHOOL PARTNERS</a:t>
            </a:r>
          </a:p>
          <a:p>
            <a:pPr algn="ctr">
              <a:spcAft>
                <a:spcPts val="1200"/>
              </a:spcAft>
            </a:pPr>
            <a:r>
              <a:rPr lang="en-US" sz="1400" dirty="0"/>
              <a:t>Academic Solutions Academy</a:t>
            </a:r>
          </a:p>
          <a:p>
            <a:pPr algn="ctr">
              <a:spcAft>
                <a:spcPts val="1200"/>
              </a:spcAft>
            </a:pPr>
            <a:r>
              <a:rPr lang="en-US" sz="1400" dirty="0"/>
              <a:t>American Heritage High School</a:t>
            </a:r>
          </a:p>
          <a:p>
            <a:pPr algn="ctr">
              <a:spcAft>
                <a:spcPts val="1200"/>
              </a:spcAft>
            </a:pPr>
            <a:r>
              <a:rPr lang="en-US" sz="1400" dirty="0"/>
              <a:t>Atlantic Community High School</a:t>
            </a:r>
          </a:p>
          <a:p>
            <a:pPr algn="ctr">
              <a:spcAft>
                <a:spcPts val="1200"/>
              </a:spcAft>
            </a:pPr>
            <a:r>
              <a:rPr lang="en-US" sz="1400" dirty="0"/>
              <a:t>Boca Raton Community High School</a:t>
            </a:r>
          </a:p>
          <a:p>
            <a:pPr algn="ctr">
              <a:spcAft>
                <a:spcPts val="1200"/>
              </a:spcAft>
            </a:pPr>
            <a:r>
              <a:rPr lang="en-US" sz="1400" dirty="0"/>
              <a:t>Donna Klein Jewish Academy</a:t>
            </a:r>
          </a:p>
          <a:p>
            <a:pPr lvl="0" algn="ctr">
              <a:spcAft>
                <a:spcPts val="1200"/>
              </a:spcAft>
            </a:pPr>
            <a:r>
              <a:rPr lang="en-US" sz="1400" dirty="0">
                <a:solidFill>
                  <a:prstClr val="black"/>
                </a:solidFill>
              </a:rPr>
              <a:t>Katz Yeshiva High School</a:t>
            </a:r>
          </a:p>
          <a:p>
            <a:pPr lvl="0" algn="ctr">
              <a:spcAft>
                <a:spcPts val="1200"/>
              </a:spcAft>
            </a:pPr>
            <a:r>
              <a:rPr lang="en-US" sz="1400" dirty="0">
                <a:solidFill>
                  <a:prstClr val="black"/>
                </a:solidFill>
              </a:rPr>
              <a:t>Marjory Stoneman Douglas High School</a:t>
            </a:r>
          </a:p>
          <a:p>
            <a:pPr algn="ctr">
              <a:spcAft>
                <a:spcPts val="1200"/>
              </a:spcAft>
            </a:pPr>
            <a:r>
              <a:rPr lang="en-US" sz="1400" dirty="0"/>
              <a:t>Olympic Heights Community High School</a:t>
            </a:r>
          </a:p>
          <a:p>
            <a:pPr algn="ctr">
              <a:spcAft>
                <a:spcPts val="1200"/>
              </a:spcAft>
            </a:pPr>
            <a:r>
              <a:rPr lang="en-US" sz="1400" dirty="0"/>
              <a:t>Saint John Paul II High School</a:t>
            </a:r>
          </a:p>
          <a:p>
            <a:pPr algn="ctr">
              <a:spcAft>
                <a:spcPts val="1200"/>
              </a:spcAft>
            </a:pPr>
            <a:r>
              <a:rPr lang="en-US" sz="1400" dirty="0"/>
              <a:t>Spanish River Community High School</a:t>
            </a:r>
          </a:p>
          <a:p>
            <a:pPr algn="ctr">
              <a:spcAft>
                <a:spcPts val="1200"/>
              </a:spcAft>
            </a:pPr>
            <a:r>
              <a:rPr lang="en-US" sz="1400" dirty="0"/>
              <a:t>Village Academy of Delray</a:t>
            </a:r>
          </a:p>
          <a:p>
            <a:pPr algn="ctr">
              <a:spcAft>
                <a:spcPts val="1200"/>
              </a:spcAft>
            </a:pPr>
            <a:r>
              <a:rPr lang="en-US" sz="1400" dirty="0"/>
              <a:t>West Boca Raton Community High School</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733800"/>
            <a:ext cx="2077090" cy="1406509"/>
          </a:xfrm>
          <a:prstGeom prst="rect">
            <a:avLst/>
          </a:prstGeom>
        </p:spPr>
      </p:pic>
      <p:pic>
        <p:nvPicPr>
          <p:cNvPr id="8" name="Picture 7" descr="A close up of a sign&#10;&#10;Description automatically generated">
            <a:extLst>
              <a:ext uri="{FF2B5EF4-FFF2-40B4-BE49-F238E27FC236}">
                <a16:creationId xmlns:a16="http://schemas.microsoft.com/office/drawing/2014/main" id="{8C422E45-1B98-4521-9A72-A9C9BB17B2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65" y="133201"/>
            <a:ext cx="1790688" cy="1566914"/>
          </a:xfrm>
          <a:prstGeom prst="rect">
            <a:avLst/>
          </a:prstGeom>
        </p:spPr>
      </p:pic>
    </p:spTree>
    <p:extLst>
      <p:ext uri="{BB962C8B-B14F-4D97-AF65-F5344CB8AC3E}">
        <p14:creationId xmlns:p14="http://schemas.microsoft.com/office/powerpoint/2010/main" val="1551863646"/>
      </p:ext>
    </p:extLst>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7A01-AD08-43DD-B171-2C098B87BD5A}"/>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descr="A close up of a sign&#10;&#10;Description automatically generated">
            <a:extLst>
              <a:ext uri="{FF2B5EF4-FFF2-40B4-BE49-F238E27FC236}">
                <a16:creationId xmlns:a16="http://schemas.microsoft.com/office/drawing/2014/main" id="{BF4E6E54-CEF9-4631-83C3-40BDFA83B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56754"/>
            <a:ext cx="1790688" cy="1566914"/>
          </a:xfrm>
          <a:prstGeom prst="rect">
            <a:avLst/>
          </a:prstGeom>
        </p:spPr>
      </p:pic>
      <p:graphicFrame>
        <p:nvGraphicFramePr>
          <p:cNvPr id="10" name="Chart 9">
            <a:extLst>
              <a:ext uri="{FF2B5EF4-FFF2-40B4-BE49-F238E27FC236}">
                <a16:creationId xmlns:a16="http://schemas.microsoft.com/office/drawing/2014/main" id="{6ADAF970-B671-4642-91AD-46083C77471B}"/>
              </a:ext>
            </a:extLst>
          </p:cNvPr>
          <p:cNvGraphicFramePr/>
          <p:nvPr>
            <p:extLst>
              <p:ext uri="{D42A27DB-BD31-4B8C-83A1-F6EECF244321}">
                <p14:modId xmlns:p14="http://schemas.microsoft.com/office/powerpoint/2010/main" val="2021158195"/>
              </p:ext>
            </p:extLst>
          </p:nvPr>
        </p:nvGraphicFramePr>
        <p:xfrm>
          <a:off x="304800" y="1723668"/>
          <a:ext cx="7865035" cy="4962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3735195"/>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Box 10"/>
          <p:cNvSpPr txBox="1"/>
          <p:nvPr/>
        </p:nvSpPr>
        <p:spPr>
          <a:xfrm>
            <a:off x="1524000" y="1637463"/>
            <a:ext cx="6705600" cy="4909036"/>
          </a:xfrm>
          <a:prstGeom prst="rect">
            <a:avLst/>
          </a:prstGeom>
          <a:noFill/>
          <a:ln>
            <a:noFill/>
          </a:ln>
        </p:spPr>
        <p:txBody>
          <a:bodyPr wrap="square" rtlCol="0">
            <a:spAutoFit/>
          </a:bodyPr>
          <a:lstStyle/>
          <a:p>
            <a:pPr algn="ctr">
              <a:spcAft>
                <a:spcPts val="600"/>
              </a:spcAft>
            </a:pPr>
            <a:r>
              <a:rPr lang="en-US" sz="3200" b="1" u="sng" dirty="0"/>
              <a:t> Florida Public Universities thus far </a:t>
            </a:r>
          </a:p>
          <a:p>
            <a:pPr marL="1257300" lvl="2" indent="-342900">
              <a:spcAft>
                <a:spcPts val="1200"/>
              </a:spcAft>
              <a:buFont typeface="Arial" panose="020B0604020202020204" pitchFamily="34" charset="0"/>
              <a:buChar char="•"/>
            </a:pPr>
            <a:r>
              <a:rPr lang="en-US" sz="1600" dirty="0"/>
              <a:t>Florida Atlantic University</a:t>
            </a:r>
          </a:p>
          <a:p>
            <a:pPr marL="1257300" lvl="2" indent="-342900">
              <a:spcAft>
                <a:spcPts val="1200"/>
              </a:spcAft>
              <a:buFont typeface="Arial" panose="020B0604020202020204" pitchFamily="34" charset="0"/>
              <a:buChar char="•"/>
            </a:pPr>
            <a:r>
              <a:rPr lang="en-US" sz="1600" dirty="0"/>
              <a:t>Florida A&amp;M University</a:t>
            </a:r>
          </a:p>
          <a:p>
            <a:pPr marL="1257300" lvl="2" indent="-342900">
              <a:spcAft>
                <a:spcPts val="1200"/>
              </a:spcAft>
              <a:buFont typeface="Arial" panose="020B0604020202020204" pitchFamily="34" charset="0"/>
              <a:buChar char="•"/>
            </a:pPr>
            <a:r>
              <a:rPr lang="en-US" sz="1600" dirty="0"/>
              <a:t>Florida International University</a:t>
            </a:r>
          </a:p>
          <a:p>
            <a:pPr marL="1257300" lvl="2" indent="-342900">
              <a:spcAft>
                <a:spcPts val="1200"/>
              </a:spcAft>
              <a:buFont typeface="Arial" panose="020B0604020202020204" pitchFamily="34" charset="0"/>
              <a:buChar char="•"/>
            </a:pPr>
            <a:r>
              <a:rPr lang="en-US" sz="1600" dirty="0"/>
              <a:t>Florida Polytechnic University</a:t>
            </a:r>
          </a:p>
          <a:p>
            <a:pPr marL="1257300" lvl="2" indent="-342900">
              <a:spcAft>
                <a:spcPts val="1200"/>
              </a:spcAft>
              <a:buFont typeface="Arial" panose="020B0604020202020204" pitchFamily="34" charset="0"/>
              <a:buChar char="•"/>
            </a:pPr>
            <a:r>
              <a:rPr lang="en-US" sz="1600" dirty="0"/>
              <a:t>Florida State University</a:t>
            </a:r>
          </a:p>
          <a:p>
            <a:pPr marL="1257300" lvl="2" indent="-342900">
              <a:spcAft>
                <a:spcPts val="1200"/>
              </a:spcAft>
              <a:buFont typeface="Arial" panose="020B0604020202020204" pitchFamily="34" charset="0"/>
              <a:buChar char="•"/>
            </a:pPr>
            <a:r>
              <a:rPr lang="en-US" sz="1600" dirty="0"/>
              <a:t>Palm Beach State College</a:t>
            </a:r>
          </a:p>
          <a:p>
            <a:pPr marL="1257300" lvl="2" indent="-342900">
              <a:spcAft>
                <a:spcPts val="1200"/>
              </a:spcAft>
              <a:buFont typeface="Arial" panose="020B0604020202020204" pitchFamily="34" charset="0"/>
              <a:buChar char="•"/>
            </a:pPr>
            <a:r>
              <a:rPr lang="en-US" sz="1600" dirty="0"/>
              <a:t>University of Central Florida</a:t>
            </a:r>
          </a:p>
          <a:p>
            <a:pPr marL="1257300" lvl="2" indent="-342900">
              <a:spcAft>
                <a:spcPts val="1200"/>
              </a:spcAft>
              <a:buFont typeface="Arial" panose="020B0604020202020204" pitchFamily="34" charset="0"/>
              <a:buChar char="•"/>
            </a:pPr>
            <a:r>
              <a:rPr lang="en-US" sz="1600" dirty="0"/>
              <a:t>University of Florida</a:t>
            </a:r>
          </a:p>
          <a:p>
            <a:pPr marL="1257300" lvl="2" indent="-342900">
              <a:spcAft>
                <a:spcPts val="1200"/>
              </a:spcAft>
              <a:buFont typeface="Arial" panose="020B0604020202020204" pitchFamily="34" charset="0"/>
              <a:buChar char="•"/>
            </a:pPr>
            <a:r>
              <a:rPr lang="en-US" sz="1600" dirty="0"/>
              <a:t>University of South Florida</a:t>
            </a:r>
          </a:p>
          <a:p>
            <a:pPr marL="1257300" lvl="2" indent="-342900">
              <a:spcAft>
                <a:spcPts val="1200"/>
              </a:spcAft>
              <a:buFont typeface="Arial" panose="020B0604020202020204" pitchFamily="34" charset="0"/>
              <a:buChar char="•"/>
            </a:pPr>
            <a:r>
              <a:rPr lang="en-US" sz="1600" dirty="0"/>
              <a:t>University of North Florida</a:t>
            </a:r>
          </a:p>
          <a:p>
            <a:pPr marL="1257300" lvl="2" indent="-342900">
              <a:spcAft>
                <a:spcPts val="1200"/>
              </a:spcAft>
              <a:buFont typeface="Arial" panose="020B0604020202020204" pitchFamily="34" charset="0"/>
              <a:buChar char="•"/>
            </a:pPr>
            <a:r>
              <a:rPr lang="en-US" sz="1600" dirty="0" err="1"/>
              <a:t>Sante</a:t>
            </a:r>
            <a:r>
              <a:rPr lang="en-US" sz="1600" dirty="0"/>
              <a:t> Fe Community College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632" y="5192052"/>
            <a:ext cx="1832212" cy="133102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08" y="2895600"/>
            <a:ext cx="1689544" cy="1126926"/>
          </a:xfrm>
          <a:prstGeom prst="rect">
            <a:avLst/>
          </a:prstGeom>
        </p:spPr>
      </p:pic>
      <p:pic>
        <p:nvPicPr>
          <p:cNvPr id="8" name="Picture 7" descr="A close up of a sign&#10;&#10;Description automatically generated">
            <a:extLst>
              <a:ext uri="{FF2B5EF4-FFF2-40B4-BE49-F238E27FC236}">
                <a16:creationId xmlns:a16="http://schemas.microsoft.com/office/drawing/2014/main" id="{36AFCCA6-CFE6-4C36-9854-B70BA0A853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768763127"/>
      </p:ext>
    </p:extLst>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7A01-AD08-43DD-B171-2C098B87BD5A}"/>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descr="A close up of a sign&#10;&#10;Description automatically generated">
            <a:extLst>
              <a:ext uri="{FF2B5EF4-FFF2-40B4-BE49-F238E27FC236}">
                <a16:creationId xmlns:a16="http://schemas.microsoft.com/office/drawing/2014/main" id="{BF4E6E54-CEF9-4631-83C3-40BDFA83B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56754"/>
            <a:ext cx="1790688" cy="1566914"/>
          </a:xfrm>
          <a:prstGeom prst="rect">
            <a:avLst/>
          </a:prstGeom>
        </p:spPr>
      </p:pic>
      <p:graphicFrame>
        <p:nvGraphicFramePr>
          <p:cNvPr id="8" name="Chart 7">
            <a:extLst>
              <a:ext uri="{FF2B5EF4-FFF2-40B4-BE49-F238E27FC236}">
                <a16:creationId xmlns:a16="http://schemas.microsoft.com/office/drawing/2014/main" id="{68E6AA33-925D-47AA-9A09-3C78EC1F3AB7}"/>
              </a:ext>
            </a:extLst>
          </p:cNvPr>
          <p:cNvGraphicFramePr/>
          <p:nvPr>
            <p:extLst>
              <p:ext uri="{D42A27DB-BD31-4B8C-83A1-F6EECF244321}">
                <p14:modId xmlns:p14="http://schemas.microsoft.com/office/powerpoint/2010/main" val="3023111608"/>
              </p:ext>
            </p:extLst>
          </p:nvPr>
        </p:nvGraphicFramePr>
        <p:xfrm>
          <a:off x="381000" y="1918063"/>
          <a:ext cx="7865035" cy="4783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1653936"/>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1B241C8-B2C7-438E-8030-D07C30DBB5AA}"/>
              </a:ext>
            </a:extLst>
          </p:cNvPr>
          <p:cNvGraphicFramePr>
            <a:graphicFrameLocks noGrp="1"/>
          </p:cNvGraphicFramePr>
          <p:nvPr>
            <p:ph idx="1"/>
            <p:extLst>
              <p:ext uri="{D42A27DB-BD31-4B8C-83A1-F6EECF244321}">
                <p14:modId xmlns:p14="http://schemas.microsoft.com/office/powerpoint/2010/main" val="3021423276"/>
              </p:ext>
            </p:extLst>
          </p:nvPr>
        </p:nvGraphicFramePr>
        <p:xfrm>
          <a:off x="609600" y="2091267"/>
          <a:ext cx="7239000" cy="42672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close up of a sign&#10;&#10;Description automatically generated">
            <a:extLst>
              <a:ext uri="{FF2B5EF4-FFF2-40B4-BE49-F238E27FC236}">
                <a16:creationId xmlns:a16="http://schemas.microsoft.com/office/drawing/2014/main" id="{06A0258D-60D3-4105-8C80-C2129DD83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56754"/>
            <a:ext cx="1790688" cy="1566914"/>
          </a:xfrm>
          <a:prstGeom prst="rect">
            <a:avLst/>
          </a:prstGeom>
        </p:spPr>
      </p:pic>
      <p:sp>
        <p:nvSpPr>
          <p:cNvPr id="5" name="Rectangle 4">
            <a:extLst>
              <a:ext uri="{FF2B5EF4-FFF2-40B4-BE49-F238E27FC236}">
                <a16:creationId xmlns:a16="http://schemas.microsoft.com/office/drawing/2014/main" id="{735C1962-98B8-42CC-AF24-E89E48FFB241}"/>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7003073"/>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1803095" y="1613640"/>
            <a:ext cx="5010474" cy="584775"/>
          </a:xfrm>
          <a:prstGeom prst="rect">
            <a:avLst/>
          </a:prstGeom>
        </p:spPr>
        <p:txBody>
          <a:bodyPr wrap="none">
            <a:spAutoFit/>
          </a:bodyPr>
          <a:lstStyle/>
          <a:p>
            <a:pPr algn="ctr"/>
            <a:r>
              <a:rPr lang="en-US" sz="3200" b="1" u="sng" dirty="0"/>
              <a:t>SCHOLARSHIP APPLICATION </a:t>
            </a:r>
          </a:p>
        </p:txBody>
      </p:sp>
      <p:sp>
        <p:nvSpPr>
          <p:cNvPr id="5" name="TextBox 4"/>
          <p:cNvSpPr txBox="1"/>
          <p:nvPr/>
        </p:nvSpPr>
        <p:spPr>
          <a:xfrm>
            <a:off x="702237" y="2144748"/>
            <a:ext cx="7735253" cy="4524315"/>
          </a:xfrm>
          <a:prstGeom prst="rect">
            <a:avLst/>
          </a:prstGeom>
          <a:noFill/>
        </p:spPr>
        <p:txBody>
          <a:bodyPr wrap="square" rtlCol="0">
            <a:spAutoFit/>
          </a:bodyPr>
          <a:lstStyle/>
          <a:p>
            <a:r>
              <a:rPr lang="en-US" sz="2800" b="1" dirty="0"/>
              <a:t>Apply online at: </a:t>
            </a:r>
          </a:p>
          <a:p>
            <a:r>
              <a:rPr lang="en-US" sz="2400" b="1" dirty="0">
                <a:solidFill>
                  <a:srgbClr val="FF0000"/>
                </a:solidFill>
              </a:rPr>
              <a:t>       </a:t>
            </a:r>
          </a:p>
          <a:p>
            <a:pPr algn="ctr"/>
            <a:endParaRPr lang="en-US" sz="2400" dirty="0">
              <a:solidFill>
                <a:srgbClr val="FF0000"/>
              </a:solidFill>
            </a:endParaRPr>
          </a:p>
          <a:p>
            <a:pPr algn="ctr"/>
            <a:r>
              <a:rPr lang="en-US" sz="2400" dirty="0">
                <a:solidFill>
                  <a:srgbClr val="FF0000"/>
                </a:solidFill>
              </a:rPr>
              <a:t>Applications Open:  Dec 8</a:t>
            </a:r>
            <a:r>
              <a:rPr lang="en-US" sz="2400" baseline="30000" dirty="0">
                <a:solidFill>
                  <a:srgbClr val="FF0000"/>
                </a:solidFill>
              </a:rPr>
              <a:t>th</a:t>
            </a:r>
            <a:r>
              <a:rPr lang="en-US" sz="2400" dirty="0">
                <a:solidFill>
                  <a:srgbClr val="FF0000"/>
                </a:solidFill>
              </a:rPr>
              <a:t>, 2020 – March 8</a:t>
            </a:r>
            <a:r>
              <a:rPr lang="en-US" sz="2400" baseline="30000" dirty="0">
                <a:solidFill>
                  <a:srgbClr val="FF0000"/>
                </a:solidFill>
              </a:rPr>
              <a:t>th</a:t>
            </a:r>
            <a:r>
              <a:rPr lang="en-US" sz="2400" dirty="0">
                <a:solidFill>
                  <a:srgbClr val="FF0000"/>
                </a:solidFill>
              </a:rPr>
              <a:t> 2021</a:t>
            </a:r>
          </a:p>
          <a:p>
            <a:pPr marL="914400" lvl="1" indent="-457200">
              <a:spcBef>
                <a:spcPts val="1200"/>
              </a:spcBef>
              <a:buFont typeface="Arial" panose="020B0604020202020204" pitchFamily="34" charset="0"/>
              <a:buChar char="•"/>
            </a:pPr>
            <a:r>
              <a:rPr lang="en-US" sz="2000" dirty="0"/>
              <a:t>Answer questions about yourself</a:t>
            </a:r>
          </a:p>
          <a:p>
            <a:pPr marL="914400" lvl="1" indent="-457200">
              <a:spcBef>
                <a:spcPts val="1200"/>
              </a:spcBef>
              <a:buFont typeface="Arial" panose="020B0604020202020204" pitchFamily="34" charset="0"/>
              <a:buChar char="•"/>
            </a:pPr>
            <a:r>
              <a:rPr lang="en-US" sz="2000" dirty="0"/>
              <a:t>Upload College Acceptance Letter</a:t>
            </a:r>
          </a:p>
          <a:p>
            <a:pPr marL="914400" lvl="1" indent="-457200">
              <a:spcBef>
                <a:spcPts val="1200"/>
              </a:spcBef>
              <a:buFont typeface="Arial" panose="020B0604020202020204" pitchFamily="34" charset="0"/>
              <a:buChar char="•"/>
            </a:pPr>
            <a:r>
              <a:rPr lang="en-US" sz="2000" dirty="0"/>
              <a:t>Upload SAT/ACT scores</a:t>
            </a:r>
          </a:p>
          <a:p>
            <a:pPr marL="914400" lvl="1" indent="-457200">
              <a:spcBef>
                <a:spcPts val="1200"/>
              </a:spcBef>
              <a:buFont typeface="Arial" panose="020B0604020202020204" pitchFamily="34" charset="0"/>
              <a:buChar char="•"/>
            </a:pPr>
            <a:r>
              <a:rPr lang="en-US" sz="2000" dirty="0"/>
              <a:t>Upload FAFSA Electronic Student Aid Report</a:t>
            </a:r>
          </a:p>
          <a:p>
            <a:pPr marL="914400" lvl="1" indent="-457200">
              <a:spcBef>
                <a:spcPts val="1200"/>
              </a:spcBef>
              <a:buFont typeface="Arial" panose="020B0604020202020204" pitchFamily="34" charset="0"/>
              <a:buChar char="•"/>
            </a:pPr>
            <a:r>
              <a:rPr lang="en-US" sz="2000" dirty="0"/>
              <a:t>Mail Transcript – GPA and Community Service  is verified with Transcript</a:t>
            </a:r>
          </a:p>
          <a:p>
            <a:pPr marL="285750" indent="-285750" algn="ctr">
              <a:buFont typeface="Arial" panose="020B0604020202020204" pitchFamily="34" charset="0"/>
              <a:buChar char="•"/>
            </a:pPr>
            <a:endParaRPr lang="en-US" dirty="0"/>
          </a:p>
        </p:txBody>
      </p:sp>
      <p:pic>
        <p:nvPicPr>
          <p:cNvPr id="7" name="Picture 6" descr="A close up of a sign&#10;&#10;Description automatically generated">
            <a:extLst>
              <a:ext uri="{FF2B5EF4-FFF2-40B4-BE49-F238E27FC236}">
                <a16:creationId xmlns:a16="http://schemas.microsoft.com/office/drawing/2014/main" id="{BC477BAF-42A0-4E55-BB29-C204AADD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pic>
        <p:nvPicPr>
          <p:cNvPr id="10" name="Picture 9">
            <a:extLst>
              <a:ext uri="{FF2B5EF4-FFF2-40B4-BE49-F238E27FC236}">
                <a16:creationId xmlns:a16="http://schemas.microsoft.com/office/drawing/2014/main" id="{408BAC45-ABC8-4795-85EE-66D5FD1E8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2360">
            <a:off x="675122" y="5829471"/>
            <a:ext cx="1027138" cy="793802"/>
          </a:xfrm>
          <a:prstGeom prst="rect">
            <a:avLst/>
          </a:prstGeom>
        </p:spPr>
      </p:pic>
      <p:pic>
        <p:nvPicPr>
          <p:cNvPr id="16" name="Picture 15">
            <a:extLst>
              <a:ext uri="{FF2B5EF4-FFF2-40B4-BE49-F238E27FC236}">
                <a16:creationId xmlns:a16="http://schemas.microsoft.com/office/drawing/2014/main" id="{2265ACAD-7A64-428D-A8B5-07ECFA700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731" y="4145421"/>
            <a:ext cx="1270887" cy="634329"/>
          </a:xfrm>
          <a:prstGeom prst="rect">
            <a:avLst/>
          </a:prstGeom>
        </p:spPr>
      </p:pic>
      <p:pic>
        <p:nvPicPr>
          <p:cNvPr id="18" name="Picture 17">
            <a:extLst>
              <a:ext uri="{FF2B5EF4-FFF2-40B4-BE49-F238E27FC236}">
                <a16:creationId xmlns:a16="http://schemas.microsoft.com/office/drawing/2014/main" id="{74CB636A-E0F0-4401-BF64-DEDB47DF7E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391" t="15196" r="9391" b="26428"/>
          <a:stretch/>
        </p:blipFill>
        <p:spPr>
          <a:xfrm>
            <a:off x="930175" y="5240800"/>
            <a:ext cx="531130" cy="494144"/>
          </a:xfrm>
          <a:prstGeom prst="rect">
            <a:avLst/>
          </a:prstGeom>
        </p:spPr>
      </p:pic>
      <p:pic>
        <p:nvPicPr>
          <p:cNvPr id="20" name="Picture 19">
            <a:extLst>
              <a:ext uri="{FF2B5EF4-FFF2-40B4-BE49-F238E27FC236}">
                <a16:creationId xmlns:a16="http://schemas.microsoft.com/office/drawing/2014/main" id="{DC424E30-6A75-4F3D-873F-43B5A4EAFF2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23025" y="4624522"/>
            <a:ext cx="731332" cy="494143"/>
          </a:xfrm>
          <a:prstGeom prst="rect">
            <a:avLst/>
          </a:prstGeom>
        </p:spPr>
      </p:pic>
      <p:grpSp>
        <p:nvGrpSpPr>
          <p:cNvPr id="27" name="Group 26">
            <a:extLst>
              <a:ext uri="{FF2B5EF4-FFF2-40B4-BE49-F238E27FC236}">
                <a16:creationId xmlns:a16="http://schemas.microsoft.com/office/drawing/2014/main" id="{14E39E33-F0BE-484C-84FE-88C7B99EB33F}"/>
              </a:ext>
            </a:extLst>
          </p:cNvPr>
          <p:cNvGrpSpPr/>
          <p:nvPr/>
        </p:nvGrpSpPr>
        <p:grpSpPr>
          <a:xfrm>
            <a:off x="3276600" y="2139351"/>
            <a:ext cx="2286001" cy="1208052"/>
            <a:chOff x="3811356" y="2690664"/>
            <a:chExt cx="2439951" cy="1313855"/>
          </a:xfrm>
        </p:grpSpPr>
        <p:pic>
          <p:nvPicPr>
            <p:cNvPr id="28" name="Picture 27">
              <a:extLst>
                <a:ext uri="{FF2B5EF4-FFF2-40B4-BE49-F238E27FC236}">
                  <a16:creationId xmlns:a16="http://schemas.microsoft.com/office/drawing/2014/main" id="{7DBEEF4E-5ED6-4221-8982-A47A99985D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1356" y="2690664"/>
              <a:ext cx="2439951" cy="1313855"/>
            </a:xfrm>
            <a:prstGeom prst="rect">
              <a:avLst/>
            </a:prstGeom>
          </p:spPr>
        </p:pic>
        <p:sp>
          <p:nvSpPr>
            <p:cNvPr id="29" name="Text Box 2">
              <a:extLst>
                <a:ext uri="{FF2B5EF4-FFF2-40B4-BE49-F238E27FC236}">
                  <a16:creationId xmlns:a16="http://schemas.microsoft.com/office/drawing/2014/main" id="{4F279333-2A40-4F99-BE61-4E676664D558}"/>
                </a:ext>
              </a:extLst>
            </p:cNvPr>
            <p:cNvSpPr txBox="1">
              <a:spLocks noChangeArrowheads="1"/>
            </p:cNvSpPr>
            <p:nvPr/>
          </p:nvSpPr>
          <p:spPr bwMode="auto">
            <a:xfrm>
              <a:off x="4039134" y="2906592"/>
              <a:ext cx="1984397" cy="364523"/>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b="1" dirty="0">
                  <a:solidFill>
                    <a:srgbClr val="FFFFFF"/>
                  </a:solidFill>
                  <a:effectLst/>
                  <a:latin typeface="Calibri"/>
                  <a:ea typeface="Calibri"/>
                  <a:cs typeface="Times New Roman"/>
                </a:rPr>
                <a:t>vinerscholars.org</a:t>
              </a:r>
              <a:endParaRPr lang="en-US" dirty="0">
                <a:effectLst/>
                <a:latin typeface="Calibri"/>
                <a:ea typeface="Calibri"/>
                <a:cs typeface="Times New Roman"/>
              </a:endParaRPr>
            </a:p>
          </p:txBody>
        </p:sp>
      </p:grpSp>
      <p:pic>
        <p:nvPicPr>
          <p:cNvPr id="31" name="Picture 30" descr="Text, icon&#10;&#10;Description automatically generated">
            <a:extLst>
              <a:ext uri="{FF2B5EF4-FFF2-40B4-BE49-F238E27FC236}">
                <a16:creationId xmlns:a16="http://schemas.microsoft.com/office/drawing/2014/main" id="{8DD34F5C-9F4F-4597-B3D6-6CFF65D4C7FE}"/>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46569" y="3806506"/>
            <a:ext cx="514736" cy="437526"/>
          </a:xfrm>
          <a:prstGeom prst="rect">
            <a:avLst/>
          </a:prstGeom>
        </p:spPr>
      </p:pic>
    </p:spTree>
    <p:extLst>
      <p:ext uri="{BB962C8B-B14F-4D97-AF65-F5344CB8AC3E}">
        <p14:creationId xmlns:p14="http://schemas.microsoft.com/office/powerpoint/2010/main" val="1384658117"/>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885411" y="1613640"/>
            <a:ext cx="6845848" cy="584775"/>
          </a:xfrm>
          <a:prstGeom prst="rect">
            <a:avLst/>
          </a:prstGeom>
        </p:spPr>
        <p:txBody>
          <a:bodyPr wrap="none">
            <a:spAutoFit/>
          </a:bodyPr>
          <a:lstStyle/>
          <a:p>
            <a:pPr algn="ctr"/>
            <a:r>
              <a:rPr lang="en-US" sz="3200" b="1" u="sng" dirty="0"/>
              <a:t>SCHOLARSHIP APPLICATION PROCESS </a:t>
            </a:r>
          </a:p>
        </p:txBody>
      </p:sp>
      <p:sp>
        <p:nvSpPr>
          <p:cNvPr id="5" name="TextBox 4"/>
          <p:cNvSpPr txBox="1"/>
          <p:nvPr/>
        </p:nvSpPr>
        <p:spPr>
          <a:xfrm>
            <a:off x="772896" y="2438400"/>
            <a:ext cx="6875000" cy="3108543"/>
          </a:xfrm>
          <a:prstGeom prst="rect">
            <a:avLst/>
          </a:prstGeom>
          <a:noFill/>
        </p:spPr>
        <p:txBody>
          <a:bodyPr wrap="square" rtlCol="0">
            <a:spAutoFit/>
          </a:bodyPr>
          <a:lstStyle/>
          <a:p>
            <a:r>
              <a:rPr lang="en-US" sz="2800" dirty="0"/>
              <a:t>1. Applications are reviewed,  Information is verified. </a:t>
            </a:r>
          </a:p>
          <a:p>
            <a:r>
              <a:rPr lang="en-US" sz="2800" dirty="0"/>
              <a:t>2. Approx. 50-60 applicants are chosen for a 30-minute Interview. </a:t>
            </a:r>
          </a:p>
          <a:p>
            <a:r>
              <a:rPr lang="en-US" sz="2800" dirty="0"/>
              <a:t>3. Final selection is made &amp; all applicants are notified by the end of May. </a:t>
            </a:r>
          </a:p>
          <a:p>
            <a:endParaRPr lang="en-US" sz="2800" dirty="0"/>
          </a:p>
        </p:txBody>
      </p:sp>
      <p:sp>
        <p:nvSpPr>
          <p:cNvPr id="14" name="Text Box 2"/>
          <p:cNvSpPr txBox="1">
            <a:spLocks noChangeArrowheads="1"/>
          </p:cNvSpPr>
          <p:nvPr/>
        </p:nvSpPr>
        <p:spPr bwMode="auto">
          <a:xfrm>
            <a:off x="2991196" y="5191017"/>
            <a:ext cx="2438400" cy="502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400" b="1" dirty="0">
                <a:solidFill>
                  <a:srgbClr val="FFFFFF"/>
                </a:solidFill>
                <a:effectLst/>
                <a:latin typeface="Calibri"/>
                <a:ea typeface="Calibri"/>
                <a:cs typeface="Times New Roman"/>
              </a:rPr>
              <a:t>vinerscholars.org</a:t>
            </a:r>
            <a:endParaRPr lang="en-US" sz="1100" dirty="0">
              <a:effectLst/>
              <a:latin typeface="Calibri"/>
              <a:ea typeface="Calibri"/>
              <a:cs typeface="Times New Roman"/>
            </a:endParaRPr>
          </a:p>
        </p:txBody>
      </p:sp>
      <p:pic>
        <p:nvPicPr>
          <p:cNvPr id="7" name="Picture 6" descr="A close up of a sign&#10;&#10;Description automatically generated">
            <a:extLst>
              <a:ext uri="{FF2B5EF4-FFF2-40B4-BE49-F238E27FC236}">
                <a16:creationId xmlns:a16="http://schemas.microsoft.com/office/drawing/2014/main" id="{BC477BAF-42A0-4E55-BB29-C204AADD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160425533"/>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09800"/>
            <a:ext cx="2684908" cy="2668586"/>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838200" y="1600200"/>
            <a:ext cx="6819900" cy="5062924"/>
          </a:xfrm>
          <a:prstGeom prst="rect">
            <a:avLst/>
          </a:prstGeom>
          <a:noFill/>
          <a:ln>
            <a:noFill/>
          </a:ln>
        </p:spPr>
        <p:txBody>
          <a:bodyPr wrap="square" rtlCol="0">
            <a:spAutoFit/>
          </a:bodyPr>
          <a:lstStyle/>
          <a:p>
            <a:pPr algn="ctr">
              <a:spcBef>
                <a:spcPts val="600"/>
              </a:spcBef>
            </a:pPr>
            <a:r>
              <a:rPr lang="en-US" sz="3200" b="1" u="sng" dirty="0"/>
              <a:t>OUR COMMUNITY PARTNERS</a:t>
            </a:r>
          </a:p>
          <a:p>
            <a:pPr algn="ctr">
              <a:spcBef>
                <a:spcPts val="600"/>
              </a:spcBef>
            </a:pPr>
            <a:r>
              <a:rPr lang="en-US" sz="600" dirty="0"/>
              <a:t>​</a:t>
            </a:r>
          </a:p>
          <a:p>
            <a:r>
              <a:rPr lang="en-US" sz="1400" b="1" u="sng" dirty="0"/>
              <a:t>American Association of Caregiving Youth</a:t>
            </a:r>
          </a:p>
          <a:p>
            <a:r>
              <a:rPr lang="en-US" sz="1400" dirty="0"/>
              <a:t>Supports our Caregiving Scholars through specialized </a:t>
            </a:r>
          </a:p>
          <a:p>
            <a:r>
              <a:rPr lang="en-US" sz="1400" dirty="0"/>
              <a:t>counseling and in-home visits and support</a:t>
            </a:r>
          </a:p>
          <a:p>
            <a:endParaRPr lang="en-US" sz="1400" dirty="0"/>
          </a:p>
          <a:p>
            <a:r>
              <a:rPr lang="en-US" sz="1400" b="1" u="sng" dirty="0"/>
              <a:t>A Squared Consulting Services</a:t>
            </a:r>
          </a:p>
          <a:p>
            <a:r>
              <a:rPr lang="en-US" sz="1400" dirty="0"/>
              <a:t>Bring our mentors and students webinar sessions </a:t>
            </a:r>
          </a:p>
          <a:p>
            <a:endParaRPr lang="en-US" sz="1400" b="1" dirty="0"/>
          </a:p>
          <a:p>
            <a:r>
              <a:rPr lang="en-US" sz="1400" b="1" u="sng" dirty="0"/>
              <a:t>Dr. Peter T. Blumenthal, DDS</a:t>
            </a:r>
          </a:p>
          <a:p>
            <a:r>
              <a:rPr lang="en-US" sz="1400" dirty="0"/>
              <a:t>Provides free dental cleanings, x-rays and exams </a:t>
            </a:r>
          </a:p>
          <a:p>
            <a:r>
              <a:rPr lang="en-US" sz="1400" dirty="0"/>
              <a:t>to our Scholars</a:t>
            </a:r>
          </a:p>
          <a:p>
            <a:endParaRPr lang="en-US" sz="1400" b="1" u="sng" dirty="0"/>
          </a:p>
          <a:p>
            <a:r>
              <a:rPr lang="en-US" sz="1400" b="1" u="sng" dirty="0"/>
              <a:t>Boca Raton Regional Hospital</a:t>
            </a:r>
          </a:p>
          <a:p>
            <a:r>
              <a:rPr lang="en-US" sz="1400" dirty="0"/>
              <a:t>Provides free physical exams &amp; inoculations prior </a:t>
            </a:r>
          </a:p>
          <a:p>
            <a:r>
              <a:rPr lang="en-US" sz="1400" dirty="0"/>
              <a:t>to attending college </a:t>
            </a:r>
          </a:p>
          <a:p>
            <a:endParaRPr lang="en-US" sz="1400" dirty="0"/>
          </a:p>
          <a:p>
            <a:r>
              <a:rPr lang="en-US" sz="1400" b="1" u="sng" dirty="0"/>
              <a:t>Boys &amp; Girls Club of Palm Beach County</a:t>
            </a:r>
          </a:p>
          <a:p>
            <a:r>
              <a:rPr lang="en-US" sz="1400" dirty="0"/>
              <a:t>The Clubs provide a variety of award-winning developmental programs to help youth build skills, self-esteem and values during critical periods of growth.</a:t>
            </a:r>
          </a:p>
          <a:p>
            <a:endParaRPr lang="en-US" sz="1400" dirty="0"/>
          </a:p>
          <a:p>
            <a:endParaRPr lang="en-US" sz="1400" dirty="0"/>
          </a:p>
        </p:txBody>
      </p:sp>
      <p:pic>
        <p:nvPicPr>
          <p:cNvPr id="7" name="Picture 6" descr="A close up of a sign&#10;&#10;Description automatically generated">
            <a:extLst>
              <a:ext uri="{FF2B5EF4-FFF2-40B4-BE49-F238E27FC236}">
                <a16:creationId xmlns:a16="http://schemas.microsoft.com/office/drawing/2014/main" id="{D13C671A-B8CC-4476-8B77-3605DB72D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2908439118"/>
      </p:ext>
    </p:extLst>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09800"/>
            <a:ext cx="2684908" cy="2668586"/>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609600" y="1679575"/>
            <a:ext cx="6819900" cy="5447645"/>
          </a:xfrm>
          <a:prstGeom prst="rect">
            <a:avLst/>
          </a:prstGeom>
          <a:noFill/>
          <a:ln>
            <a:noFill/>
          </a:ln>
        </p:spPr>
        <p:txBody>
          <a:bodyPr wrap="square" rtlCol="0">
            <a:spAutoFit/>
          </a:bodyPr>
          <a:lstStyle/>
          <a:p>
            <a:pPr algn="ctr">
              <a:spcBef>
                <a:spcPts val="600"/>
              </a:spcBef>
            </a:pPr>
            <a:r>
              <a:rPr lang="en-US" sz="3200" b="1" u="sng" dirty="0"/>
              <a:t>OUR COMMUNITY PARTNERS</a:t>
            </a:r>
          </a:p>
          <a:p>
            <a:pPr algn="ctr">
              <a:spcBef>
                <a:spcPts val="600"/>
              </a:spcBef>
            </a:pPr>
            <a:r>
              <a:rPr lang="en-US" sz="1200" dirty="0"/>
              <a:t>​</a:t>
            </a:r>
          </a:p>
          <a:p>
            <a:r>
              <a:rPr lang="en-US" sz="1200" b="1" u="sng" dirty="0"/>
              <a:t>Boca West Community Charitable Foundation</a:t>
            </a:r>
            <a:endParaRPr lang="en-US" sz="1200" dirty="0"/>
          </a:p>
          <a:p>
            <a:r>
              <a:rPr lang="en-US" sz="1200" dirty="0"/>
              <a:t>Providing 2 new scholarships each year for 4 years, </a:t>
            </a:r>
          </a:p>
          <a:p>
            <a:r>
              <a:rPr lang="en-US" sz="1200" dirty="0"/>
              <a:t>commencing 2016.</a:t>
            </a:r>
          </a:p>
          <a:p>
            <a:endParaRPr lang="en-US" sz="1200" dirty="0"/>
          </a:p>
          <a:p>
            <a:r>
              <a:rPr lang="en-US" sz="1200" b="1" u="sng" dirty="0"/>
              <a:t>Nelson Mullins Broad &amp; Cassel</a:t>
            </a:r>
            <a:endParaRPr lang="en-US" sz="1200" dirty="0"/>
          </a:p>
          <a:p>
            <a:r>
              <a:rPr lang="en-US" sz="1200" dirty="0"/>
              <a:t>Offers free legal guidance and advice when needed to our Scholars </a:t>
            </a:r>
          </a:p>
          <a:p>
            <a:r>
              <a:rPr lang="en-US" sz="1200" dirty="0"/>
              <a:t>and their families.</a:t>
            </a:r>
          </a:p>
          <a:p>
            <a:endParaRPr lang="en-US" sz="1200" dirty="0"/>
          </a:p>
          <a:p>
            <a:r>
              <a:rPr lang="en-US" sz="1200" b="1" u="sng" dirty="0"/>
              <a:t>Direct Primary Eye Care- Rachel Huerta, ARNP</a:t>
            </a:r>
          </a:p>
          <a:p>
            <a:r>
              <a:rPr lang="en-US" sz="1200" dirty="0"/>
              <a:t>Provides free physical exam as determined based on need.</a:t>
            </a:r>
          </a:p>
          <a:p>
            <a:endParaRPr lang="en-US" sz="1200" dirty="0"/>
          </a:p>
          <a:p>
            <a:r>
              <a:rPr lang="en-US" sz="1200" b="1" u="sng" dirty="0"/>
              <a:t>Eye Associates of Boca Raton</a:t>
            </a:r>
            <a:endParaRPr lang="en-US" sz="1200" dirty="0"/>
          </a:p>
          <a:p>
            <a:r>
              <a:rPr lang="en-US" sz="1200" dirty="0"/>
              <a:t>Provides free eye exams and discounts on eye glasses.</a:t>
            </a:r>
          </a:p>
          <a:p>
            <a:r>
              <a:rPr lang="en-US" sz="1200" b="1" dirty="0"/>
              <a:t> </a:t>
            </a:r>
            <a:endParaRPr lang="en-US" sz="1200" dirty="0"/>
          </a:p>
          <a:p>
            <a:r>
              <a:rPr lang="en-US" sz="1200" b="1" u="sng" dirty="0"/>
              <a:t>Faulk Center for Counseling</a:t>
            </a:r>
            <a:endParaRPr lang="en-US" sz="1200" dirty="0"/>
          </a:p>
          <a:p>
            <a:r>
              <a:rPr lang="en-US" sz="1200" dirty="0"/>
              <a:t>Provides no-cost counseling services (group or individual) to the students </a:t>
            </a:r>
          </a:p>
          <a:p>
            <a:r>
              <a:rPr lang="en-US" sz="1200" dirty="0"/>
              <a:t>and families.</a:t>
            </a:r>
          </a:p>
          <a:p>
            <a:endParaRPr lang="en-US" sz="1200" dirty="0"/>
          </a:p>
          <a:p>
            <a:r>
              <a:rPr lang="en-US" sz="1200" b="1" u="sng" dirty="0"/>
              <a:t>Florida Prepaid College Foundation</a:t>
            </a:r>
          </a:p>
          <a:p>
            <a:r>
              <a:rPr lang="en-US" sz="1200" dirty="0"/>
              <a:t>Provides $11,000 in matching funds for our Viner Scholar/Florida Prepaid Legacy Match Scholarship awarded to one of our students. </a:t>
            </a:r>
          </a:p>
          <a:p>
            <a:endParaRPr lang="en-US" sz="1400" dirty="0"/>
          </a:p>
          <a:p>
            <a:pPr algn="ctr">
              <a:spcBef>
                <a:spcPts val="600"/>
              </a:spcBef>
            </a:pPr>
            <a:r>
              <a:rPr lang="en-US" sz="1400" dirty="0"/>
              <a:t>​</a:t>
            </a:r>
            <a:endParaRPr lang="en-US" sz="1400" b="1" u="sng" dirty="0"/>
          </a:p>
          <a:p>
            <a:endParaRPr lang="en-US" sz="1400" dirty="0"/>
          </a:p>
        </p:txBody>
      </p:sp>
      <p:pic>
        <p:nvPicPr>
          <p:cNvPr id="7" name="Picture 6" descr="A close up of a sign&#10;&#10;Description automatically generated">
            <a:extLst>
              <a:ext uri="{FF2B5EF4-FFF2-40B4-BE49-F238E27FC236}">
                <a16:creationId xmlns:a16="http://schemas.microsoft.com/office/drawing/2014/main" id="{B8563AB1-DA9A-45B0-A361-C7B6C9336B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1236005798"/>
      </p:ext>
    </p:extLst>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a:extLst>
              <a:ext uri="{FF2B5EF4-FFF2-40B4-BE49-F238E27FC236}">
                <a16:creationId xmlns:a16="http://schemas.microsoft.com/office/drawing/2014/main" id="{6F428ED9-1888-4761-841B-61CE17C58D9B}"/>
              </a:ext>
            </a:extLst>
          </p:cNvPr>
          <p:cNvSpPr txBox="1"/>
          <p:nvPr/>
        </p:nvSpPr>
        <p:spPr>
          <a:xfrm>
            <a:off x="1676400" y="2209800"/>
            <a:ext cx="5334000" cy="3046988"/>
          </a:xfrm>
          <a:prstGeom prst="rect">
            <a:avLst/>
          </a:prstGeom>
          <a:noFill/>
        </p:spPr>
        <p:txBody>
          <a:bodyPr wrap="square" rtlCol="0">
            <a:spAutoFit/>
          </a:bodyPr>
          <a:lstStyle/>
          <a:p>
            <a:pPr algn="ctr"/>
            <a:r>
              <a:rPr lang="en-US" sz="3200" b="1" u="sng" dirty="0"/>
              <a:t>MISSION</a:t>
            </a:r>
          </a:p>
          <a:p>
            <a:pPr algn="ctr"/>
            <a:endParaRPr lang="en-US" sz="3200" b="1" dirty="0"/>
          </a:p>
          <a:p>
            <a:pPr algn="ctr"/>
            <a:r>
              <a:rPr lang="en-US" sz="3200" b="1" dirty="0"/>
              <a:t>To educate student leaders of character who will graduate and contribute to their families and community</a:t>
            </a:r>
            <a:endParaRPr lang="en-US" sz="3200" dirty="0"/>
          </a:p>
        </p:txBody>
      </p:sp>
      <p:pic>
        <p:nvPicPr>
          <p:cNvPr id="9" name="Picture 8" descr="A close up of a sign&#10;&#10;Description automatically generated">
            <a:extLst>
              <a:ext uri="{FF2B5EF4-FFF2-40B4-BE49-F238E27FC236}">
                <a16:creationId xmlns:a16="http://schemas.microsoft.com/office/drawing/2014/main" id="{46F22745-D7AE-4880-9073-DDC91AB5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1" y="95441"/>
            <a:ext cx="1752599" cy="1533585"/>
          </a:xfrm>
          <a:prstGeom prst="rect">
            <a:avLst/>
          </a:prstGeom>
        </p:spPr>
      </p:pic>
    </p:spTree>
    <p:extLst>
      <p:ext uri="{BB962C8B-B14F-4D97-AF65-F5344CB8AC3E}">
        <p14:creationId xmlns:p14="http://schemas.microsoft.com/office/powerpoint/2010/main" val="2814122644"/>
      </p:ext>
    </p:extLst>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09800"/>
            <a:ext cx="2684908" cy="2668586"/>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838200" y="1600200"/>
            <a:ext cx="6819900" cy="5801588"/>
          </a:xfrm>
          <a:prstGeom prst="rect">
            <a:avLst/>
          </a:prstGeom>
          <a:noFill/>
          <a:ln>
            <a:noFill/>
          </a:ln>
        </p:spPr>
        <p:txBody>
          <a:bodyPr wrap="square" rtlCol="0">
            <a:spAutoFit/>
          </a:bodyPr>
          <a:lstStyle/>
          <a:p>
            <a:pPr algn="ctr">
              <a:spcBef>
                <a:spcPts val="600"/>
              </a:spcBef>
            </a:pPr>
            <a:r>
              <a:rPr lang="en-US" sz="3200" b="1" u="sng" dirty="0"/>
              <a:t>OUR COMMUNITY PARTNERS</a:t>
            </a:r>
          </a:p>
          <a:p>
            <a:pPr algn="ctr">
              <a:spcBef>
                <a:spcPts val="600"/>
              </a:spcBef>
            </a:pPr>
            <a:endParaRPr lang="en-US" sz="1200" b="1" dirty="0"/>
          </a:p>
          <a:p>
            <a:r>
              <a:rPr lang="en-US" sz="1200" b="1" u="sng" dirty="0"/>
              <a:t>Dr. David Lubetkin, MD FACOG</a:t>
            </a:r>
          </a:p>
          <a:p>
            <a:r>
              <a:rPr lang="en-US" sz="1200" dirty="0"/>
              <a:t>Provides annual gynecological appointments for all of our female </a:t>
            </a:r>
          </a:p>
          <a:p>
            <a:r>
              <a:rPr lang="en-US" sz="1200" dirty="0"/>
              <a:t>Viner Scholars. </a:t>
            </a:r>
          </a:p>
          <a:p>
            <a:endParaRPr lang="en-US" sz="1200" dirty="0"/>
          </a:p>
          <a:p>
            <a:r>
              <a:rPr lang="en-US" sz="1200" b="1" u="sng" dirty="0" err="1"/>
              <a:t>Konis</a:t>
            </a:r>
            <a:r>
              <a:rPr lang="en-US" sz="1200" b="1" u="sng" dirty="0"/>
              <a:t> Family Dental</a:t>
            </a:r>
            <a:endParaRPr lang="en-US" sz="1200" dirty="0"/>
          </a:p>
          <a:p>
            <a:r>
              <a:rPr lang="en-US" sz="1200" dirty="0"/>
              <a:t>Provides free dental cleanings and x-rays to our Scholars</a:t>
            </a:r>
          </a:p>
          <a:p>
            <a:r>
              <a:rPr lang="en-US" sz="1200" b="1" dirty="0"/>
              <a:t> </a:t>
            </a:r>
            <a:endParaRPr lang="en-US" sz="1200" b="1" u="sng" dirty="0"/>
          </a:p>
          <a:p>
            <a:r>
              <a:rPr lang="en-US" sz="1200" b="1" u="sng" dirty="0"/>
              <a:t>Levis JCC</a:t>
            </a:r>
            <a:endParaRPr lang="en-US" sz="1200" dirty="0"/>
          </a:p>
          <a:p>
            <a:r>
              <a:rPr lang="en-US" sz="1200" dirty="0"/>
              <a:t>Provides complimentary family memberships to Health</a:t>
            </a:r>
          </a:p>
          <a:p>
            <a:r>
              <a:rPr lang="en-US" sz="1200" dirty="0"/>
              <a:t>&amp; Wellness facilities, community service opportunities, </a:t>
            </a:r>
          </a:p>
          <a:p>
            <a:r>
              <a:rPr lang="en-US" sz="1200" dirty="0"/>
              <a:t>vouchers for Thrift Shop, and job opportunities for scholars.</a:t>
            </a:r>
          </a:p>
          <a:p>
            <a:r>
              <a:rPr lang="en-US" sz="1200" dirty="0"/>
              <a:t> </a:t>
            </a:r>
          </a:p>
          <a:p>
            <a:r>
              <a:rPr lang="en-US" sz="1200" b="1" u="sng" dirty="0"/>
              <a:t>Propel</a:t>
            </a:r>
            <a:endParaRPr lang="en-US" sz="1200" dirty="0"/>
          </a:p>
          <a:p>
            <a:r>
              <a:rPr lang="en-US" sz="1200" dirty="0"/>
              <a:t>Provides after-school programming, community involvement and </a:t>
            </a:r>
          </a:p>
          <a:p>
            <a:r>
              <a:rPr lang="en-US" sz="1200" dirty="0"/>
              <a:t>enrichment activities, job placement support.</a:t>
            </a:r>
          </a:p>
          <a:p>
            <a:endParaRPr lang="en-US" sz="1200" dirty="0"/>
          </a:p>
          <a:p>
            <a:r>
              <a:rPr lang="en-US" sz="1200" b="1" u="sng" dirty="0"/>
              <a:t>Ronald L. Rubin, DMD- Oral and Maxillofacial Surgery</a:t>
            </a:r>
          </a:p>
          <a:p>
            <a:r>
              <a:rPr lang="en-US" sz="1200" dirty="0"/>
              <a:t>Provides free dental services for our scholars. </a:t>
            </a:r>
          </a:p>
          <a:p>
            <a:endParaRPr lang="en-US" sz="1200" dirty="0"/>
          </a:p>
          <a:p>
            <a:r>
              <a:rPr lang="en-US" sz="1200" b="1" u="sng" dirty="0"/>
              <a:t>Milagro Center </a:t>
            </a:r>
          </a:p>
          <a:p>
            <a:r>
              <a:rPr lang="en-US" sz="1200" dirty="0"/>
              <a:t>Provides programs including tutoring to our high school students.  </a:t>
            </a:r>
          </a:p>
          <a:p>
            <a:endParaRPr lang="en-US" sz="1400" b="1" u="sng" dirty="0"/>
          </a:p>
          <a:p>
            <a:endParaRPr lang="en-US" sz="1400" dirty="0"/>
          </a:p>
          <a:p>
            <a:endParaRPr lang="en-US" sz="1400" dirty="0"/>
          </a:p>
          <a:p>
            <a:r>
              <a:rPr lang="en-US" sz="1400" b="1" dirty="0"/>
              <a:t> </a:t>
            </a:r>
            <a:endParaRPr lang="en-US" sz="1400" dirty="0"/>
          </a:p>
          <a:p>
            <a:endParaRPr lang="en-US" sz="1400" dirty="0"/>
          </a:p>
        </p:txBody>
      </p:sp>
      <p:pic>
        <p:nvPicPr>
          <p:cNvPr id="7" name="Picture 6" descr="A close up of a sign&#10;&#10;Description automatically generated">
            <a:extLst>
              <a:ext uri="{FF2B5EF4-FFF2-40B4-BE49-F238E27FC236}">
                <a16:creationId xmlns:a16="http://schemas.microsoft.com/office/drawing/2014/main" id="{4CB2EB4D-BD1F-48C9-88AB-B58C372F0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1511155139"/>
      </p:ext>
    </p:extLst>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09800"/>
            <a:ext cx="2684908" cy="2668586"/>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896492" y="1600200"/>
            <a:ext cx="6723508" cy="5678478"/>
          </a:xfrm>
          <a:prstGeom prst="rect">
            <a:avLst/>
          </a:prstGeom>
          <a:noFill/>
          <a:ln>
            <a:noFill/>
          </a:ln>
        </p:spPr>
        <p:txBody>
          <a:bodyPr wrap="square" rtlCol="0">
            <a:spAutoFit/>
          </a:bodyPr>
          <a:lstStyle/>
          <a:p>
            <a:pPr algn="ctr">
              <a:spcBef>
                <a:spcPts val="600"/>
              </a:spcBef>
            </a:pPr>
            <a:r>
              <a:rPr lang="en-US" sz="3200" b="1" u="sng" dirty="0"/>
              <a:t>OUR COMMUNITY PARTNERS</a:t>
            </a:r>
          </a:p>
          <a:p>
            <a:pPr algn="ctr">
              <a:spcBef>
                <a:spcPts val="600"/>
              </a:spcBef>
            </a:pPr>
            <a:endParaRPr lang="en-US" sz="600" dirty="0"/>
          </a:p>
          <a:p>
            <a:r>
              <a:rPr lang="en-US" sz="1600" dirty="0"/>
              <a:t> </a:t>
            </a:r>
            <a:r>
              <a:rPr lang="en-US" sz="1600" b="1" u="sng" dirty="0"/>
              <a:t>Rotary Club Downtown Boca Raton</a:t>
            </a:r>
            <a:endParaRPr lang="en-US" sz="1600" dirty="0"/>
          </a:p>
          <a:p>
            <a:r>
              <a:rPr lang="en-US" sz="1600" dirty="0"/>
              <a:t>Offers job placement and internships, as well as mentoring.</a:t>
            </a:r>
          </a:p>
          <a:p>
            <a:endParaRPr lang="en-US" sz="1600" b="1" u="sng" dirty="0"/>
          </a:p>
          <a:p>
            <a:r>
              <a:rPr lang="en-US" sz="1600" b="1" u="sng" dirty="0"/>
              <a:t>Ruth &amp; Norman Rales Jewish Family Services</a:t>
            </a:r>
            <a:endParaRPr lang="en-US" sz="1600" dirty="0"/>
          </a:p>
          <a:p>
            <a:r>
              <a:rPr lang="en-US" sz="1600" dirty="0"/>
              <a:t>Provides our Scholars and their families with services </a:t>
            </a:r>
          </a:p>
          <a:p>
            <a:r>
              <a:rPr lang="en-US" sz="1600" dirty="0"/>
              <a:t>And book scholarships for new scholars each year.</a:t>
            </a:r>
          </a:p>
          <a:p>
            <a:endParaRPr lang="en-US" sz="1600" b="1" u="sng" dirty="0"/>
          </a:p>
          <a:p>
            <a:r>
              <a:rPr lang="en-US" sz="1600" b="1" u="sng" dirty="0"/>
              <a:t>Southern Scholarship Foundation</a:t>
            </a:r>
          </a:p>
          <a:p>
            <a:r>
              <a:rPr lang="en-US" sz="1600" dirty="0"/>
              <a:t>Provides rent free housing for students attending college </a:t>
            </a:r>
          </a:p>
          <a:p>
            <a:r>
              <a:rPr lang="en-US" sz="1600" dirty="0"/>
              <a:t>or university at Flagler-Tallahassee, FAMU, </a:t>
            </a:r>
          </a:p>
          <a:p>
            <a:r>
              <a:rPr lang="en-US" sz="1600" dirty="0"/>
              <a:t>FGCU, FSU, </a:t>
            </a:r>
            <a:r>
              <a:rPr lang="en-US" sz="1600" dirty="0" err="1"/>
              <a:t>Flager</a:t>
            </a:r>
            <a:r>
              <a:rPr lang="en-US" sz="1600" dirty="0"/>
              <a:t> College -Tallahassee, SFC, TCC, or UF.</a:t>
            </a:r>
          </a:p>
          <a:p>
            <a:endParaRPr lang="en-US" sz="1600" b="1" u="sng" dirty="0"/>
          </a:p>
          <a:p>
            <a:r>
              <a:rPr lang="en-US" sz="1600" b="1" u="sng" dirty="0"/>
              <a:t>Urban League of Palm Beach County</a:t>
            </a:r>
            <a:endParaRPr lang="en-US" sz="1600" dirty="0"/>
          </a:p>
          <a:p>
            <a:r>
              <a:rPr lang="en-US" sz="1600" dirty="0"/>
              <a:t>Offers youth &amp; education programs including financial </a:t>
            </a:r>
          </a:p>
          <a:p>
            <a:r>
              <a:rPr lang="en-US" sz="1600" dirty="0"/>
              <a:t>tools and services.</a:t>
            </a:r>
          </a:p>
          <a:p>
            <a:endParaRPr lang="en-US" sz="1600" dirty="0"/>
          </a:p>
          <a:p>
            <a:r>
              <a:rPr lang="en-US" sz="1600" b="1" u="sng" dirty="0"/>
              <a:t>Vitality Spine and Wellness</a:t>
            </a:r>
          </a:p>
          <a:p>
            <a:r>
              <a:rPr lang="en-US" sz="1600" dirty="0"/>
              <a:t>Chiropractor</a:t>
            </a:r>
          </a:p>
          <a:p>
            <a:endParaRPr lang="en-US" sz="1600" dirty="0"/>
          </a:p>
          <a:p>
            <a:endParaRPr lang="en-US" sz="1600" dirty="0"/>
          </a:p>
        </p:txBody>
      </p:sp>
      <p:pic>
        <p:nvPicPr>
          <p:cNvPr id="7" name="Picture 6" descr="A close up of a sign&#10;&#10;Description automatically generated">
            <a:extLst>
              <a:ext uri="{FF2B5EF4-FFF2-40B4-BE49-F238E27FC236}">
                <a16:creationId xmlns:a16="http://schemas.microsoft.com/office/drawing/2014/main" id="{F064BE9F-F636-4AAF-A4FD-5B22302E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1683537753"/>
      </p:ext>
    </p:extLst>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7A01-AD08-43DD-B171-2C098B87BD5A}"/>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BD83FE9D-30A4-4E6A-94F8-C4E0A4011EFE}"/>
              </a:ext>
            </a:extLst>
          </p:cNvPr>
          <p:cNvSpPr/>
          <p:nvPr/>
        </p:nvSpPr>
        <p:spPr>
          <a:xfrm>
            <a:off x="2286000" y="2193595"/>
            <a:ext cx="3496405" cy="584775"/>
          </a:xfrm>
          <a:prstGeom prst="rect">
            <a:avLst/>
          </a:prstGeom>
          <a:effectLst/>
        </p:spPr>
        <p:txBody>
          <a:bodyPr wrap="none">
            <a:spAutoFit/>
          </a:bodyPr>
          <a:lstStyle/>
          <a:p>
            <a:pPr algn="ctr"/>
            <a:r>
              <a:rPr lang="en-US" sz="3200" b="1" u="sng" dirty="0"/>
              <a:t>How to Support Us </a:t>
            </a:r>
          </a:p>
        </p:txBody>
      </p:sp>
      <p:sp>
        <p:nvSpPr>
          <p:cNvPr id="3" name="Content Placeholder 2">
            <a:extLst>
              <a:ext uri="{FF2B5EF4-FFF2-40B4-BE49-F238E27FC236}">
                <a16:creationId xmlns:a16="http://schemas.microsoft.com/office/drawing/2014/main" id="{957B3482-ED81-4DD5-A8FD-52F6664AD0F2}"/>
              </a:ext>
            </a:extLst>
          </p:cNvPr>
          <p:cNvSpPr>
            <a:spLocks noGrp="1"/>
          </p:cNvSpPr>
          <p:nvPr>
            <p:ph idx="1"/>
          </p:nvPr>
        </p:nvSpPr>
        <p:spPr>
          <a:xfrm>
            <a:off x="1295400" y="3200400"/>
            <a:ext cx="5917194" cy="1087998"/>
          </a:xfrm>
        </p:spPr>
        <p:txBody>
          <a:bodyPr>
            <a:normAutofit fontScale="25000" lnSpcReduction="20000"/>
          </a:bodyPr>
          <a:lstStyle/>
          <a:p>
            <a:pPr marL="571500" indent="-457200">
              <a:buAutoNum type="arabicParenR"/>
            </a:pPr>
            <a:r>
              <a:rPr lang="en-US" sz="12800" dirty="0"/>
              <a:t>Become a Mentor or Recruit a Mentor </a:t>
            </a:r>
          </a:p>
          <a:p>
            <a:pPr marL="571500" indent="-457200">
              <a:buAutoNum type="arabicParenR"/>
            </a:pPr>
            <a:r>
              <a:rPr lang="en-US" sz="12800" dirty="0"/>
              <a:t>Become a Community Partner </a:t>
            </a:r>
          </a:p>
          <a:p>
            <a:pPr marL="571500" indent="-457200">
              <a:buAutoNum type="arabicParenR"/>
            </a:pPr>
            <a:r>
              <a:rPr lang="en-US" sz="12800" dirty="0"/>
              <a:t>Sponsor a Scholarship</a:t>
            </a:r>
          </a:p>
          <a:p>
            <a:pPr marL="411480" lvl="1" indent="0">
              <a:buNone/>
            </a:pPr>
            <a:endParaRPr lang="en-US" dirty="0"/>
          </a:p>
          <a:p>
            <a:pPr marL="411480" lvl="1" indent="0">
              <a:buNone/>
            </a:pPr>
            <a:endParaRPr lang="en-US" dirty="0"/>
          </a:p>
        </p:txBody>
      </p:sp>
      <p:pic>
        <p:nvPicPr>
          <p:cNvPr id="8" name="Picture 7" descr="A close up of a sign&#10;&#10;Description automatically generated">
            <a:extLst>
              <a:ext uri="{FF2B5EF4-FFF2-40B4-BE49-F238E27FC236}">
                <a16:creationId xmlns:a16="http://schemas.microsoft.com/office/drawing/2014/main" id="{6848CBE5-4651-4F98-AB27-84C70EA51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1668185269"/>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7A01-AD08-43DD-B171-2C098B87BD5A}"/>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BD83FE9D-30A4-4E6A-94F8-C4E0A4011EFE}"/>
              </a:ext>
            </a:extLst>
          </p:cNvPr>
          <p:cNvSpPr/>
          <p:nvPr/>
        </p:nvSpPr>
        <p:spPr>
          <a:xfrm>
            <a:off x="2057401" y="1905000"/>
            <a:ext cx="4350550" cy="584775"/>
          </a:xfrm>
          <a:prstGeom prst="rect">
            <a:avLst/>
          </a:prstGeom>
          <a:effectLst/>
        </p:spPr>
        <p:txBody>
          <a:bodyPr wrap="none">
            <a:spAutoFit/>
          </a:bodyPr>
          <a:lstStyle/>
          <a:p>
            <a:pPr algn="ctr"/>
            <a:r>
              <a:rPr lang="en-US" sz="3200" b="1" u="sng" dirty="0"/>
              <a:t>How to Stay Up to Date  </a:t>
            </a:r>
          </a:p>
        </p:txBody>
      </p:sp>
      <p:pic>
        <p:nvPicPr>
          <p:cNvPr id="8" name="Picture 7" descr="A close up of a sign&#10;&#10;Description automatically generated">
            <a:extLst>
              <a:ext uri="{FF2B5EF4-FFF2-40B4-BE49-F238E27FC236}">
                <a16:creationId xmlns:a16="http://schemas.microsoft.com/office/drawing/2014/main" id="{6848CBE5-4651-4F98-AB27-84C70EA51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
        <p:nvSpPr>
          <p:cNvPr id="9" name="TextBox 8">
            <a:extLst>
              <a:ext uri="{FF2B5EF4-FFF2-40B4-BE49-F238E27FC236}">
                <a16:creationId xmlns:a16="http://schemas.microsoft.com/office/drawing/2014/main" id="{9503D45B-6FFB-4275-A037-5E61E2E144A3}"/>
              </a:ext>
            </a:extLst>
          </p:cNvPr>
          <p:cNvSpPr txBox="1"/>
          <p:nvPr/>
        </p:nvSpPr>
        <p:spPr>
          <a:xfrm>
            <a:off x="1597581" y="3048000"/>
            <a:ext cx="617481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Follow us on Instagram @</a:t>
            </a:r>
            <a:r>
              <a:rPr lang="en-US" sz="2800" dirty="0" err="1"/>
              <a:t>VinerScholars</a:t>
            </a:r>
            <a:endParaRPr lang="en-US" sz="2800" dirty="0"/>
          </a:p>
          <a:p>
            <a:endParaRPr lang="en-US" sz="2800" dirty="0"/>
          </a:p>
          <a:p>
            <a:pPr marL="285750" indent="-285750">
              <a:buFont typeface="Arial" panose="020B0604020202020204" pitchFamily="34" charset="0"/>
              <a:buChar char="•"/>
            </a:pPr>
            <a:r>
              <a:rPr lang="en-US" sz="2800" dirty="0"/>
              <a:t>Like our Facebook Page Eda and Cliff Viner Community Scholars Foundation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Read our monthly Newsletter</a:t>
            </a:r>
          </a:p>
        </p:txBody>
      </p:sp>
    </p:spTree>
    <p:extLst>
      <p:ext uri="{BB962C8B-B14F-4D97-AF65-F5344CB8AC3E}">
        <p14:creationId xmlns:p14="http://schemas.microsoft.com/office/powerpoint/2010/main" val="2735676595"/>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2075872" y="2534774"/>
            <a:ext cx="5550482" cy="3701013"/>
          </a:xfrm>
          <a:prstGeom prst="rect">
            <a:avLst/>
          </a:prstGeom>
          <a:noFill/>
          <a:ln>
            <a:noFill/>
          </a:ln>
        </p:spPr>
        <p:txBody>
          <a:bodyPr wrap="square" rtlCol="0">
            <a:spAutoFit/>
          </a:bodyPr>
          <a:lstStyle/>
          <a:p>
            <a:pPr lvl="0" algn="ctr"/>
            <a:r>
              <a:rPr lang="en-US" sz="2000" b="1" u="sng" dirty="0">
                <a:solidFill>
                  <a:prstClr val="black"/>
                </a:solidFill>
              </a:rPr>
              <a:t>PATRICK FRANKLIN</a:t>
            </a:r>
          </a:p>
          <a:p>
            <a:pPr lvl="0" algn="ctr"/>
            <a:endParaRPr lang="en-US" sz="500" b="1" u="sng" dirty="0">
              <a:solidFill>
                <a:prstClr val="black"/>
              </a:solidFill>
            </a:endParaRPr>
          </a:p>
          <a:p>
            <a:pPr lvl="0"/>
            <a:r>
              <a:rPr lang="en-US" sz="1400" dirty="0">
                <a:solidFill>
                  <a:prstClr val="black"/>
                </a:solidFill>
              </a:rPr>
              <a:t>Patrick Franklin is the </a:t>
            </a:r>
            <a:r>
              <a:rPr lang="en-US" sz="1400" b="1" dirty="0">
                <a:solidFill>
                  <a:prstClr val="black"/>
                </a:solidFill>
              </a:rPr>
              <a:t>President/CEO of the Urban League of Palm Beach County</a:t>
            </a:r>
            <a:r>
              <a:rPr lang="en-US" sz="1400" dirty="0">
                <a:solidFill>
                  <a:prstClr val="black"/>
                </a:solidFill>
              </a:rPr>
              <a:t>. Under Patrick’s leadership the affiliate has grown the budget via new programming and services while serving over 16,000 residents annually.  The ULPBC has become the leader in Youth &amp; Education Development with signature programs such as its National Award winning NULITES youth program and National Achievers Society (NAS).</a:t>
            </a:r>
          </a:p>
          <a:p>
            <a:pPr lvl="0"/>
            <a:endParaRPr lang="en-US" sz="1000" dirty="0">
              <a:solidFill>
                <a:prstClr val="black"/>
              </a:solidFill>
            </a:endParaRPr>
          </a:p>
          <a:p>
            <a:pPr lvl="0"/>
            <a:endParaRPr lang="en-US" sz="1000" dirty="0">
              <a:solidFill>
                <a:prstClr val="black"/>
              </a:solidFill>
            </a:endParaRPr>
          </a:p>
          <a:p>
            <a:pPr lvl="0" algn="ctr"/>
            <a:r>
              <a:rPr lang="en-US" sz="2000" b="1" u="sng" dirty="0">
                <a:solidFill>
                  <a:prstClr val="black"/>
                </a:solidFill>
              </a:rPr>
              <a:t>ONDINA FELIPE</a:t>
            </a:r>
          </a:p>
          <a:p>
            <a:pPr lvl="0" algn="ctr"/>
            <a:endParaRPr lang="en-US" sz="500" b="1" u="sng" dirty="0">
              <a:solidFill>
                <a:prstClr val="black"/>
              </a:solidFill>
            </a:endParaRPr>
          </a:p>
          <a:p>
            <a:pPr lvl="0"/>
            <a:r>
              <a:rPr lang="en-US" sz="1400" dirty="0" err="1">
                <a:solidFill>
                  <a:prstClr val="black"/>
                </a:solidFill>
              </a:rPr>
              <a:t>Ondina</a:t>
            </a:r>
            <a:r>
              <a:rPr lang="en-US" sz="1400" dirty="0">
                <a:solidFill>
                  <a:prstClr val="black"/>
                </a:solidFill>
              </a:rPr>
              <a:t> Felipe </a:t>
            </a:r>
            <a:r>
              <a:rPr lang="en-US" sz="1400" b="1" dirty="0">
                <a:solidFill>
                  <a:prstClr val="black"/>
                </a:solidFill>
              </a:rPr>
              <a:t>served over a decade as General Counsel at Florida Atlantic University</a:t>
            </a:r>
            <a:r>
              <a:rPr lang="en-US" sz="1400" dirty="0">
                <a:solidFill>
                  <a:prstClr val="black"/>
                </a:solidFill>
              </a:rPr>
              <a:t>, and also to its Foundation and its Research Corporation.  She also became a full-time faculty member at FAU's College of Business where she taught Business and Employment Law for the past ten years.</a:t>
            </a:r>
          </a:p>
          <a:p>
            <a:pPr lvl="0"/>
            <a:endParaRPr lang="en-US" sz="1050" dirty="0">
              <a:solidFill>
                <a:prstClr val="black"/>
              </a:solidFill>
            </a:endParaRPr>
          </a:p>
        </p:txBody>
      </p:sp>
      <p:sp>
        <p:nvSpPr>
          <p:cNvPr id="6" name="TextBox 5"/>
          <p:cNvSpPr txBox="1"/>
          <p:nvPr/>
        </p:nvSpPr>
        <p:spPr>
          <a:xfrm>
            <a:off x="2075872" y="1662950"/>
            <a:ext cx="5489018" cy="584775"/>
          </a:xfrm>
          <a:prstGeom prst="rect">
            <a:avLst/>
          </a:prstGeom>
          <a:noFill/>
        </p:spPr>
        <p:txBody>
          <a:bodyPr wrap="square" rtlCol="0">
            <a:spAutoFit/>
          </a:bodyPr>
          <a:lstStyle/>
          <a:p>
            <a:pPr algn="ctr">
              <a:spcBef>
                <a:spcPts val="600"/>
              </a:spcBef>
            </a:pPr>
            <a:r>
              <a:rPr lang="en-US" sz="3200" b="1" u="sng" dirty="0"/>
              <a:t>OUR BOARD OF DIRECTORS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486" y="2971800"/>
            <a:ext cx="916557" cy="1145696"/>
          </a:xfrm>
          <a:prstGeom prst="rect">
            <a:avLst/>
          </a:prstGeom>
          <a:ln>
            <a:solidFill>
              <a:schemeClr val="tx1"/>
            </a:solidFill>
          </a:ln>
          <a:effectLst>
            <a:outerShdw blurRad="50800" dist="762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876800"/>
            <a:ext cx="916556" cy="1180437"/>
          </a:xfrm>
          <a:prstGeom prst="rect">
            <a:avLst/>
          </a:prstGeom>
          <a:ln>
            <a:solidFill>
              <a:schemeClr val="tx1"/>
            </a:solidFill>
          </a:ln>
          <a:effectLst>
            <a:outerShdw blurRad="50800" dist="76200" dir="2700000" algn="tl" rotWithShape="0">
              <a:prstClr val="black">
                <a:alpha val="40000"/>
              </a:prstClr>
            </a:outerShdw>
          </a:effectLst>
        </p:spPr>
      </p:pic>
      <p:pic>
        <p:nvPicPr>
          <p:cNvPr id="9" name="Picture 8" descr="A close up of a sign&#10;&#10;Description automatically generated">
            <a:extLst>
              <a:ext uri="{FF2B5EF4-FFF2-40B4-BE49-F238E27FC236}">
                <a16:creationId xmlns:a16="http://schemas.microsoft.com/office/drawing/2014/main" id="{5FE15670-583A-453A-8BCF-CD7DECCF4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1627154002"/>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2106604" y="2667000"/>
            <a:ext cx="5550482" cy="3016210"/>
          </a:xfrm>
          <a:prstGeom prst="rect">
            <a:avLst/>
          </a:prstGeom>
          <a:noFill/>
          <a:ln>
            <a:noFill/>
          </a:ln>
        </p:spPr>
        <p:txBody>
          <a:bodyPr wrap="square" rtlCol="0">
            <a:spAutoFit/>
          </a:bodyPr>
          <a:lstStyle/>
          <a:p>
            <a:pPr lvl="0" algn="ctr"/>
            <a:r>
              <a:rPr lang="en-US" sz="2000" b="1" u="sng" dirty="0">
                <a:solidFill>
                  <a:prstClr val="black"/>
                </a:solidFill>
              </a:rPr>
              <a:t>JEFFREY DEUTCH</a:t>
            </a:r>
          </a:p>
          <a:p>
            <a:pPr lvl="0" algn="ctr"/>
            <a:endParaRPr lang="en-US" sz="500" b="1" u="sng" dirty="0">
              <a:solidFill>
                <a:prstClr val="black"/>
              </a:solidFill>
            </a:endParaRPr>
          </a:p>
          <a:p>
            <a:pPr lvl="0"/>
            <a:r>
              <a:rPr lang="en-US" sz="1400" dirty="0">
                <a:solidFill>
                  <a:prstClr val="black"/>
                </a:solidFill>
              </a:rPr>
              <a:t>Jeffrey </a:t>
            </a:r>
            <a:r>
              <a:rPr lang="en-US" sz="1400" dirty="0" err="1">
                <a:solidFill>
                  <a:prstClr val="black"/>
                </a:solidFill>
              </a:rPr>
              <a:t>Deutch</a:t>
            </a:r>
            <a:r>
              <a:rPr lang="en-US" sz="1400" dirty="0">
                <a:solidFill>
                  <a:prstClr val="black"/>
                </a:solidFill>
              </a:rPr>
              <a:t> is the </a:t>
            </a:r>
            <a:r>
              <a:rPr lang="en-US" sz="1400" b="1" dirty="0">
                <a:solidFill>
                  <a:prstClr val="black"/>
                </a:solidFill>
              </a:rPr>
              <a:t>founding and managing partner of Broad and Cassel's law office</a:t>
            </a:r>
            <a:r>
              <a:rPr lang="en-US" sz="1400" dirty="0">
                <a:solidFill>
                  <a:prstClr val="black"/>
                </a:solidFill>
              </a:rPr>
              <a:t>. During his more than 35-year career with the firm, he has been instrumental in building the Boca office to its current size and stature.</a:t>
            </a:r>
          </a:p>
          <a:p>
            <a:pPr lvl="0"/>
            <a:endParaRPr lang="en-US" sz="1400" dirty="0">
              <a:solidFill>
                <a:prstClr val="black"/>
              </a:solidFill>
            </a:endParaRPr>
          </a:p>
          <a:p>
            <a:pPr lvl="0"/>
            <a:endParaRPr lang="en-US" sz="1400" dirty="0">
              <a:solidFill>
                <a:prstClr val="black"/>
              </a:solidFill>
            </a:endParaRPr>
          </a:p>
          <a:p>
            <a:pPr lvl="0" algn="ctr"/>
            <a:r>
              <a:rPr lang="en-US" sz="2000" b="1" u="sng" dirty="0">
                <a:solidFill>
                  <a:prstClr val="black"/>
                </a:solidFill>
              </a:rPr>
              <a:t>JAMES ROSEMURGY</a:t>
            </a:r>
          </a:p>
          <a:p>
            <a:pPr lvl="0" algn="ctr"/>
            <a:endParaRPr lang="en-US" sz="500" b="1" u="sng" dirty="0">
              <a:solidFill>
                <a:prstClr val="black"/>
              </a:solidFill>
            </a:endParaRPr>
          </a:p>
          <a:p>
            <a:pPr lvl="0"/>
            <a:r>
              <a:rPr lang="en-US" sz="1400" dirty="0">
                <a:solidFill>
                  <a:prstClr val="black"/>
                </a:solidFill>
              </a:rPr>
              <a:t>James </a:t>
            </a:r>
            <a:r>
              <a:rPr lang="en-US" sz="1400" dirty="0" err="1">
                <a:solidFill>
                  <a:prstClr val="black"/>
                </a:solidFill>
              </a:rPr>
              <a:t>Rosemurgy</a:t>
            </a:r>
            <a:r>
              <a:rPr lang="en-US" sz="1400" dirty="0">
                <a:solidFill>
                  <a:prstClr val="black"/>
                </a:solidFill>
              </a:rPr>
              <a:t> is the Founder and Chairman of </a:t>
            </a:r>
            <a:r>
              <a:rPr lang="en-US" sz="1400" dirty="0" err="1">
                <a:solidFill>
                  <a:prstClr val="black"/>
                </a:solidFill>
              </a:rPr>
              <a:t>Rosemurgy</a:t>
            </a:r>
            <a:r>
              <a:rPr lang="en-US" sz="1400" dirty="0">
                <a:solidFill>
                  <a:prstClr val="black"/>
                </a:solidFill>
              </a:rPr>
              <a:t> Properties since 1977.  The company’s mission is to build and maintain a diversified portfolio through conservative and profitable growth in geographic areas where the company maintains a competitive advantage.</a:t>
            </a:r>
          </a:p>
        </p:txBody>
      </p:sp>
      <p:sp>
        <p:nvSpPr>
          <p:cNvPr id="6" name="TextBox 5"/>
          <p:cNvSpPr txBox="1"/>
          <p:nvPr/>
        </p:nvSpPr>
        <p:spPr>
          <a:xfrm>
            <a:off x="2132046" y="1662950"/>
            <a:ext cx="5489018" cy="584775"/>
          </a:xfrm>
          <a:prstGeom prst="rect">
            <a:avLst/>
          </a:prstGeom>
          <a:noFill/>
        </p:spPr>
        <p:txBody>
          <a:bodyPr wrap="square" rtlCol="0">
            <a:spAutoFit/>
          </a:bodyPr>
          <a:lstStyle/>
          <a:p>
            <a:pPr algn="ctr">
              <a:spcBef>
                <a:spcPts val="600"/>
              </a:spcBef>
            </a:pPr>
            <a:r>
              <a:rPr lang="en-US" sz="3200" b="1" u="sng" dirty="0"/>
              <a:t>OUR BOARD OF DIRECTORS</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16254"/>
          <a:stretch/>
        </p:blipFill>
        <p:spPr>
          <a:xfrm flipH="1">
            <a:off x="1066800" y="2861570"/>
            <a:ext cx="990600" cy="1246828"/>
          </a:xfrm>
          <a:prstGeom prst="rect">
            <a:avLst/>
          </a:prstGeom>
          <a:ln>
            <a:solidFill>
              <a:schemeClr val="tx1"/>
            </a:solidFill>
          </a:ln>
          <a:effectLst>
            <a:outerShdw blurRad="50800" dist="76200" dir="2700000" algn="t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37" y="4648200"/>
            <a:ext cx="1143000" cy="1143000"/>
          </a:xfrm>
          <a:prstGeom prst="rect">
            <a:avLst/>
          </a:prstGeom>
          <a:ln w="12700">
            <a:solidFill>
              <a:schemeClr val="tx1"/>
            </a:solidFill>
          </a:ln>
          <a:effectLst>
            <a:outerShdw blurRad="50800" dist="76200" dir="2700000" algn="tl" rotWithShape="0">
              <a:prstClr val="black">
                <a:alpha val="40000"/>
              </a:prstClr>
            </a:outerShdw>
          </a:effectLst>
        </p:spPr>
      </p:pic>
      <p:pic>
        <p:nvPicPr>
          <p:cNvPr id="8" name="Picture 7" descr="A close up of a sign&#10;&#10;Description automatically generated">
            <a:extLst>
              <a:ext uri="{FF2B5EF4-FFF2-40B4-BE49-F238E27FC236}">
                <a16:creationId xmlns:a16="http://schemas.microsoft.com/office/drawing/2014/main" id="{DF7F5C0C-96EA-4F94-B552-D3AB1E67F0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3285081929"/>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2106604" y="2667000"/>
            <a:ext cx="5550482" cy="3493264"/>
          </a:xfrm>
          <a:prstGeom prst="rect">
            <a:avLst/>
          </a:prstGeom>
          <a:noFill/>
          <a:ln>
            <a:noFill/>
          </a:ln>
        </p:spPr>
        <p:txBody>
          <a:bodyPr wrap="square" rtlCol="0">
            <a:spAutoFit/>
          </a:bodyPr>
          <a:lstStyle/>
          <a:p>
            <a:pPr lvl="0" algn="ctr"/>
            <a:r>
              <a:rPr lang="en-US" sz="2000" b="1" u="sng" dirty="0">
                <a:solidFill>
                  <a:prstClr val="black"/>
                </a:solidFill>
              </a:rPr>
              <a:t>TERRY FEDELE</a:t>
            </a:r>
          </a:p>
          <a:p>
            <a:pPr lvl="0"/>
            <a:r>
              <a:rPr lang="en-US" sz="1200" dirty="0"/>
              <a:t>Terry Fedele has worked actively as a passionate community volunteer and leader in both western Pennsylvania and south Florida over the last 30 years.  For the past fifteen years, she has served as the primary marketing consultant and Practice Liaison for Physical Rehabilitation Services, one of the premier physical therapy practices located in western Pennsylvania.  </a:t>
            </a:r>
          </a:p>
          <a:p>
            <a:pPr lvl="0"/>
            <a:endParaRPr lang="en-US" sz="1400" dirty="0">
              <a:solidFill>
                <a:prstClr val="black"/>
              </a:solidFill>
            </a:endParaRPr>
          </a:p>
          <a:p>
            <a:pPr lvl="0"/>
            <a:endParaRPr lang="en-US" sz="1400" dirty="0">
              <a:solidFill>
                <a:prstClr val="black"/>
              </a:solidFill>
            </a:endParaRPr>
          </a:p>
          <a:p>
            <a:pPr lvl="0" algn="ctr"/>
            <a:r>
              <a:rPr lang="en-US" sz="2000" b="1" u="sng" dirty="0">
                <a:solidFill>
                  <a:prstClr val="black"/>
                </a:solidFill>
              </a:rPr>
              <a:t>DR. DAVID LUBETKIN</a:t>
            </a:r>
          </a:p>
          <a:p>
            <a:pPr lvl="0" algn="ctr"/>
            <a:endParaRPr lang="en-US" sz="500" b="1" u="sng" dirty="0">
              <a:solidFill>
                <a:prstClr val="black"/>
              </a:solidFill>
            </a:endParaRPr>
          </a:p>
          <a:p>
            <a:pPr lvl="0"/>
            <a:r>
              <a:rPr lang="en-US" sz="1100" dirty="0"/>
              <a:t>Dr. Lubetkin is a graduate of Johns Hopkins University and Albert Einstein College of Medicine.  He completed his residency in Obstetrics and Gynecology at North Shore University Hospital, Cornell University Medical Center in Manhasset, NY.  He has been in private practice in Boca Raton, FL since 1996.  He has served as Chief of Staff at West Boca Medical Center and President of the Palm Beach County Ob/Gyn Society. Dr. Lubetkin also serves as an Affiliate Assistant Professor of Clinical Biomedical Science at the Charles E. Schmidt College of Medicine at Florida Atlantic University.  </a:t>
            </a:r>
            <a:br>
              <a:rPr lang="en-US" sz="1100" dirty="0"/>
            </a:br>
            <a:endParaRPr lang="en-US" sz="1100" dirty="0">
              <a:solidFill>
                <a:prstClr val="black"/>
              </a:solidFill>
            </a:endParaRPr>
          </a:p>
        </p:txBody>
      </p:sp>
      <p:sp>
        <p:nvSpPr>
          <p:cNvPr id="6" name="TextBox 5"/>
          <p:cNvSpPr txBox="1"/>
          <p:nvPr/>
        </p:nvSpPr>
        <p:spPr>
          <a:xfrm>
            <a:off x="2132046" y="1662950"/>
            <a:ext cx="5489018" cy="584775"/>
          </a:xfrm>
          <a:prstGeom prst="rect">
            <a:avLst/>
          </a:prstGeom>
          <a:noFill/>
        </p:spPr>
        <p:txBody>
          <a:bodyPr wrap="square" rtlCol="0">
            <a:spAutoFit/>
          </a:bodyPr>
          <a:lstStyle/>
          <a:p>
            <a:pPr algn="ctr">
              <a:spcBef>
                <a:spcPts val="600"/>
              </a:spcBef>
            </a:pPr>
            <a:r>
              <a:rPr lang="en-US" sz="3200" b="1" u="sng" dirty="0"/>
              <a:t>OUR BOARD OF DIRECTORS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46491" y="2861570"/>
            <a:ext cx="831218" cy="1246828"/>
          </a:xfrm>
          <a:prstGeom prst="rect">
            <a:avLst/>
          </a:prstGeom>
          <a:ln>
            <a:solidFill>
              <a:schemeClr val="tx1"/>
            </a:solidFill>
          </a:ln>
          <a:effectLst>
            <a:outerShdw blurRad="50800" dist="76200" dir="2700000" algn="tl" rotWithShape="0">
              <a:prstClr val="black">
                <a:alpha val="40000"/>
              </a:prst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 y="4648200"/>
            <a:ext cx="762000" cy="1143000"/>
          </a:xfrm>
          <a:prstGeom prst="rect">
            <a:avLst/>
          </a:prstGeom>
          <a:ln w="12700">
            <a:solidFill>
              <a:schemeClr val="tx1"/>
            </a:solidFill>
          </a:ln>
          <a:effectLst>
            <a:outerShdw blurRad="50800" dist="76200" dir="2700000" algn="tl" rotWithShape="0">
              <a:prstClr val="black">
                <a:alpha val="40000"/>
              </a:prstClr>
            </a:outerShdw>
          </a:effectLst>
        </p:spPr>
      </p:pic>
      <p:pic>
        <p:nvPicPr>
          <p:cNvPr id="8" name="Picture 7" descr="A close up of a sign&#10;&#10;Description automatically generated">
            <a:extLst>
              <a:ext uri="{FF2B5EF4-FFF2-40B4-BE49-F238E27FC236}">
                <a16:creationId xmlns:a16="http://schemas.microsoft.com/office/drawing/2014/main" id="{1B3720EF-B0F7-46E5-8250-D0724CE11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1037702718"/>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2106604" y="2667000"/>
            <a:ext cx="5550482" cy="3416320"/>
          </a:xfrm>
          <a:prstGeom prst="rect">
            <a:avLst/>
          </a:prstGeom>
          <a:noFill/>
          <a:ln>
            <a:noFill/>
          </a:ln>
        </p:spPr>
        <p:txBody>
          <a:bodyPr wrap="square" rtlCol="0">
            <a:spAutoFit/>
          </a:bodyPr>
          <a:lstStyle/>
          <a:p>
            <a:pPr lvl="0" algn="ctr"/>
            <a:r>
              <a:rPr lang="en-US" sz="2000" b="1" u="sng" dirty="0">
                <a:solidFill>
                  <a:prstClr val="black"/>
                </a:solidFill>
              </a:rPr>
              <a:t>DAN PAULUS</a:t>
            </a:r>
          </a:p>
          <a:p>
            <a:pPr lvl="0"/>
            <a:r>
              <a:rPr lang="en-US" sz="1100" dirty="0">
                <a:solidFill>
                  <a:prstClr val="black"/>
                </a:solidFill>
              </a:rPr>
              <a:t>Dan graduated from Florida State University and is currently the Director of Community Relations for GFA International –Universal Engineering Sciences Conglomerate. He is Founder and Chairman of the Renegades of Reel Estate Fishing Classic which organizes local networking events for Alumni, current students and others involved in real estate to build relationships. He also serves on the Greater Delray Beach Chamber of Commerce Board of Directors</a:t>
            </a:r>
            <a:r>
              <a:rPr lang="en-US" sz="1400" dirty="0">
                <a:solidFill>
                  <a:prstClr val="black"/>
                </a:solidFill>
              </a:rPr>
              <a:t>. </a:t>
            </a:r>
          </a:p>
          <a:p>
            <a:pPr lvl="0"/>
            <a:endParaRPr lang="en-US" sz="1400" dirty="0">
              <a:solidFill>
                <a:prstClr val="black"/>
              </a:solidFill>
            </a:endParaRPr>
          </a:p>
          <a:p>
            <a:pPr lvl="0" algn="ctr"/>
            <a:r>
              <a:rPr lang="en-US" sz="2000" b="1" u="sng" dirty="0">
                <a:solidFill>
                  <a:prstClr val="black"/>
                </a:solidFill>
              </a:rPr>
              <a:t>ALAN KAYE </a:t>
            </a:r>
          </a:p>
          <a:p>
            <a:pPr lvl="0" algn="ctr"/>
            <a:endParaRPr lang="en-US" sz="500" b="1" u="sng" dirty="0">
              <a:solidFill>
                <a:prstClr val="black"/>
              </a:solidFill>
            </a:endParaRPr>
          </a:p>
          <a:p>
            <a:pPr lvl="0"/>
            <a:r>
              <a:rPr lang="en-US" sz="1100" dirty="0"/>
              <a:t>Alan is currently a Broker- Associate for Douglas Elliman Commercial Real Estate. He has worked in real estate for 30 years. Prior to being a broker, he was a practicing attorney  and graduated from Hofstra School of Law. He is also the Founder and Inaugural President of the Rotary Club Downtown Boca Raton,  Co-creator of the C.H.O.W. program, (Children’s Health on the Weekend) with a fellow RCDBR Rotarian with our Community Partner, Florence Fuller Children Development Center, and Chair and Co-chair of Honor Your Doctor Luncheon for last seven years, which provides health and wellness scholarships to deserving Medical and Nursing students who attend FAU Medical &amp; Nursing, Lynn University and PBSC.</a:t>
            </a:r>
            <a:br>
              <a:rPr lang="en-US" sz="1100" dirty="0"/>
            </a:br>
            <a:endParaRPr lang="en-US" sz="1100" dirty="0">
              <a:solidFill>
                <a:prstClr val="black"/>
              </a:solidFill>
            </a:endParaRPr>
          </a:p>
        </p:txBody>
      </p:sp>
      <p:sp>
        <p:nvSpPr>
          <p:cNvPr id="6" name="TextBox 5"/>
          <p:cNvSpPr txBox="1"/>
          <p:nvPr/>
        </p:nvSpPr>
        <p:spPr>
          <a:xfrm>
            <a:off x="2132046" y="1662950"/>
            <a:ext cx="5489018" cy="584775"/>
          </a:xfrm>
          <a:prstGeom prst="rect">
            <a:avLst/>
          </a:prstGeom>
          <a:noFill/>
        </p:spPr>
        <p:txBody>
          <a:bodyPr wrap="square" rtlCol="0">
            <a:spAutoFit/>
          </a:bodyPr>
          <a:lstStyle/>
          <a:p>
            <a:pPr algn="ctr">
              <a:spcBef>
                <a:spcPts val="600"/>
              </a:spcBef>
            </a:pPr>
            <a:r>
              <a:rPr lang="en-US" sz="3200" b="1" u="sng" dirty="0"/>
              <a:t>OUR BOARD OF DIRECTORS</a:t>
            </a:r>
          </a:p>
        </p:txBody>
      </p:sp>
      <p:pic>
        <p:nvPicPr>
          <p:cNvPr id="8" name="Picture 7" descr="A close up of a sign&#10;&#10;Description automatically generated">
            <a:extLst>
              <a:ext uri="{FF2B5EF4-FFF2-40B4-BE49-F238E27FC236}">
                <a16:creationId xmlns:a16="http://schemas.microsoft.com/office/drawing/2014/main" id="{1B3720EF-B0F7-46E5-8250-D0724CE11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pic>
        <p:nvPicPr>
          <p:cNvPr id="7" name="Picture 6" descr="A person wearing a suit and tie smiling at the camera&#10;&#10;Description automatically generated">
            <a:extLst>
              <a:ext uri="{FF2B5EF4-FFF2-40B4-BE49-F238E27FC236}">
                <a16:creationId xmlns:a16="http://schemas.microsoft.com/office/drawing/2014/main" id="{B65A392F-6E12-4B40-96E1-1430558CE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14" y="2857500"/>
            <a:ext cx="1143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person wearing a suit and tie smiling at the camera&#10;&#10;Description automatically generated">
            <a:extLst>
              <a:ext uri="{FF2B5EF4-FFF2-40B4-BE49-F238E27FC236}">
                <a16:creationId xmlns:a16="http://schemas.microsoft.com/office/drawing/2014/main" id="{DDDF66B9-049A-4E95-ACF9-0E77B2EB9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521" y="4363437"/>
            <a:ext cx="1175186" cy="1566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4501717"/>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79096" y="5515487"/>
            <a:ext cx="541825" cy="795688"/>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1031084" y="1524000"/>
            <a:ext cx="6476872" cy="523220"/>
          </a:xfrm>
          <a:prstGeom prst="rect">
            <a:avLst/>
          </a:prstGeom>
        </p:spPr>
        <p:txBody>
          <a:bodyPr wrap="square">
            <a:spAutoFit/>
          </a:bodyPr>
          <a:lstStyle/>
          <a:p>
            <a:pPr algn="ctr"/>
            <a:r>
              <a:rPr lang="en-US" sz="2800" b="1" u="sng" dirty="0"/>
              <a:t>What The Viner Scholars Are Saying…</a:t>
            </a:r>
            <a:endParaRPr lang="en-US" sz="2800" u="sng" dirty="0"/>
          </a:p>
        </p:txBody>
      </p:sp>
      <p:grpSp>
        <p:nvGrpSpPr>
          <p:cNvPr id="5" name="Group 4"/>
          <p:cNvGrpSpPr/>
          <p:nvPr/>
        </p:nvGrpSpPr>
        <p:grpSpPr>
          <a:xfrm>
            <a:off x="543098" y="2206217"/>
            <a:ext cx="7281592" cy="4379867"/>
            <a:chOff x="543098" y="1972285"/>
            <a:chExt cx="7281592" cy="4379867"/>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098"/>
            <a:stretch/>
          </p:blipFill>
          <p:spPr>
            <a:xfrm>
              <a:off x="543098" y="2319727"/>
              <a:ext cx="975973" cy="728762"/>
            </a:xfrm>
            <a:prstGeom prst="rect">
              <a:avLst/>
            </a:prstGeom>
          </p:spPr>
        </p:pic>
        <p:sp>
          <p:nvSpPr>
            <p:cNvPr id="9" name="Rectangle 8"/>
            <p:cNvSpPr/>
            <p:nvPr/>
          </p:nvSpPr>
          <p:spPr>
            <a:xfrm>
              <a:off x="1519071" y="2040357"/>
              <a:ext cx="4348330" cy="1985159"/>
            </a:xfrm>
            <a:prstGeom prst="rect">
              <a:avLst/>
            </a:prstGeom>
            <a:ln w="19050">
              <a:solidFill>
                <a:srgbClr val="002060"/>
              </a:solidFill>
            </a:ln>
            <a:effectLst/>
          </p:spPr>
          <p:txBody>
            <a:bodyPr wrap="square">
              <a:spAutoFit/>
            </a:bodyPr>
            <a:lstStyle/>
            <a:p>
              <a:r>
                <a:rPr lang="en-US" sz="1400" i="1" dirty="0">
                  <a:latin typeface="Gill Sans MT" panose="020B0502020104020203" pitchFamily="34" charset="0"/>
                </a:rPr>
                <a:t>"I had a wonderful experience with the Viner Scholarship program and its amazing staff.   Everyone was so nice and welcoming.   They have given me the opportunity to pursue my education without having to stress about the financial burden</a:t>
              </a:r>
            </a:p>
            <a:p>
              <a:r>
                <a:rPr lang="en-US" sz="1400" i="1" dirty="0">
                  <a:latin typeface="Gill Sans MT" panose="020B0502020104020203" pitchFamily="34" charset="0"/>
                </a:rPr>
                <a:t>I would've imposed on myself and on my family.   I can't thank them enough for their generosity and their passion in making a difference in teenager's lives. "  </a:t>
              </a:r>
            </a:p>
            <a:p>
              <a:r>
                <a:rPr lang="en-US" sz="1400" dirty="0">
                  <a:latin typeface="Gill Sans MT" panose="020B0502020104020203" pitchFamily="34" charset="0"/>
                </a:rPr>
                <a:t>  ~  Alexus Foster</a:t>
              </a:r>
            </a:p>
            <a:p>
              <a:r>
                <a:rPr lang="en-US" sz="1100" dirty="0">
                  <a:latin typeface="Gill Sans MT" panose="020B0502020104020203" pitchFamily="34" charset="0"/>
                </a:rPr>
                <a:t>        2016 Viner Scholar</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4520" t="8656" b="10713"/>
            <a:stretch/>
          </p:blipFill>
          <p:spPr>
            <a:xfrm rot="326201" flipH="1">
              <a:off x="5923201" y="1972285"/>
              <a:ext cx="1901489" cy="2140998"/>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p:cNvSpPr/>
            <p:nvPr/>
          </p:nvSpPr>
          <p:spPr>
            <a:xfrm>
              <a:off x="2514600" y="4366993"/>
              <a:ext cx="5019299" cy="1985159"/>
            </a:xfrm>
            <a:prstGeom prst="rect">
              <a:avLst/>
            </a:prstGeom>
            <a:ln w="19050">
              <a:solidFill>
                <a:srgbClr val="002060"/>
              </a:solidFill>
            </a:ln>
            <a:effectLst/>
          </p:spPr>
          <p:txBody>
            <a:bodyPr wrap="square">
              <a:spAutoFit/>
            </a:bodyPr>
            <a:lstStyle/>
            <a:p>
              <a:r>
                <a:rPr lang="en-US" sz="1400" i="1" dirty="0">
                  <a:latin typeface="Gill Sans MT" panose="020B0502020104020203" pitchFamily="34" charset="0"/>
                </a:rPr>
                <a:t>"</a:t>
              </a:r>
              <a:r>
                <a:rPr lang="en-US" sz="1200" dirty="0"/>
                <a:t>As I approach my senior year, it has been such a blessing in my life and my family’s life to have this much-needed financial assistance; my collegiate experience would have been vastly different without it. The fact that on top of years of financial assistance and mentorship, you all were also able to help me get a paid internship at a large, national law firm is truly incredible and I am eternally grateful. It really proved to me that I want to be a lawyer and I could not have asked for a better summer employer. I am genuinely sad to leave and did not think I’d ever feel that way about a summer internship!" </a:t>
              </a:r>
              <a:endParaRPr lang="en-US" sz="1200" i="1" dirty="0">
                <a:latin typeface="Gill Sans MT" panose="020B0502020104020203" pitchFamily="34" charset="0"/>
              </a:endParaRPr>
            </a:p>
            <a:p>
              <a:r>
                <a:rPr lang="en-US" sz="1400" dirty="0">
                  <a:latin typeface="Gill Sans MT" panose="020B0502020104020203" pitchFamily="34" charset="0"/>
                </a:rPr>
                <a:t>~  Daniel Bencivenga</a:t>
              </a:r>
            </a:p>
            <a:p>
              <a:r>
                <a:rPr lang="en-US" sz="1100" dirty="0">
                  <a:latin typeface="Gill Sans MT" panose="020B0502020104020203" pitchFamily="34" charset="0"/>
                </a:rPr>
                <a:t>     2016 Viner Scholar</a:t>
              </a:r>
            </a:p>
          </p:txBody>
        </p:sp>
      </p:grpSp>
      <p:pic>
        <p:nvPicPr>
          <p:cNvPr id="13" name="Picture 12" descr="A person wearing a suit and tie&#10;&#10;Description automatically generated">
            <a:extLst>
              <a:ext uri="{FF2B5EF4-FFF2-40B4-BE49-F238E27FC236}">
                <a16:creationId xmlns:a16="http://schemas.microsoft.com/office/drawing/2014/main" id="{863D6142-D188-421F-B4EC-C1B137B554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84147" flipH="1">
            <a:off x="279312" y="4862347"/>
            <a:ext cx="2140391" cy="1424697"/>
          </a:xfrm>
          <a:prstGeom prst="rect">
            <a:avLst/>
          </a:prstGeom>
        </p:spPr>
      </p:pic>
      <p:pic>
        <p:nvPicPr>
          <p:cNvPr id="2" name="Picture 1">
            <a:extLst>
              <a:ext uri="{FF2B5EF4-FFF2-40B4-BE49-F238E27FC236}">
                <a16:creationId xmlns:a16="http://schemas.microsoft.com/office/drawing/2014/main" id="{CFAABADA-7FB7-4D84-90D5-4A3861D86200}"/>
              </a:ext>
            </a:extLst>
          </p:cNvPr>
          <p:cNvPicPr>
            <a:picLocks noChangeAspect="1"/>
          </p:cNvPicPr>
          <p:nvPr/>
        </p:nvPicPr>
        <p:blipFill>
          <a:blip r:embed="rId7"/>
          <a:stretch>
            <a:fillRect/>
          </a:stretch>
        </p:blipFill>
        <p:spPr>
          <a:xfrm>
            <a:off x="543098" y="55434"/>
            <a:ext cx="1792379" cy="1566808"/>
          </a:xfrm>
          <a:prstGeom prst="rect">
            <a:avLst/>
          </a:prstGeom>
        </p:spPr>
      </p:pic>
    </p:spTree>
    <p:extLst>
      <p:ext uri="{BB962C8B-B14F-4D97-AF65-F5344CB8AC3E}">
        <p14:creationId xmlns:p14="http://schemas.microsoft.com/office/powerpoint/2010/main" val="3293622272"/>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2143074" y="1702280"/>
            <a:ext cx="4724400" cy="584775"/>
          </a:xfrm>
          <a:prstGeom prst="rect">
            <a:avLst/>
          </a:prstGeom>
          <a:effectLst/>
        </p:spPr>
        <p:txBody>
          <a:bodyPr wrap="square">
            <a:spAutoFit/>
          </a:bodyPr>
          <a:lstStyle/>
          <a:p>
            <a:pPr algn="ctr"/>
            <a:r>
              <a:rPr lang="en-US" sz="3200" b="1" u="sng" dirty="0"/>
              <a:t>2015  VINER SCHOLARS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342" y="2438400"/>
            <a:ext cx="6474077" cy="4315652"/>
          </a:xfrm>
          <a:prstGeom prst="rect">
            <a:avLst/>
          </a:prstGeom>
          <a:ln w="25400">
            <a:solidFill>
              <a:schemeClr val="tx1"/>
            </a:solidFill>
          </a:ln>
          <a:effectLst>
            <a:outerShdw blurRad="50800" dist="76200" dir="2700000" algn="tl" rotWithShape="0">
              <a:prstClr val="black">
                <a:alpha val="40000"/>
              </a:prstClr>
            </a:outerShdw>
          </a:effectLst>
        </p:spPr>
      </p:pic>
      <p:pic>
        <p:nvPicPr>
          <p:cNvPr id="7" name="Picture 6" descr="A close up of a sign&#10;&#10;Description automatically generated">
            <a:extLst>
              <a:ext uri="{FF2B5EF4-FFF2-40B4-BE49-F238E27FC236}">
                <a16:creationId xmlns:a16="http://schemas.microsoft.com/office/drawing/2014/main" id="{58BAD220-C53F-43B9-AE90-2FBE9DEB92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3448003832"/>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3151327" y="1524333"/>
            <a:ext cx="2065951" cy="584775"/>
          </a:xfrm>
          <a:prstGeom prst="rect">
            <a:avLst/>
          </a:prstGeom>
          <a:effectLst/>
        </p:spPr>
        <p:txBody>
          <a:bodyPr wrap="none">
            <a:spAutoFit/>
          </a:bodyPr>
          <a:lstStyle/>
          <a:p>
            <a:pPr algn="ctr"/>
            <a:r>
              <a:rPr lang="en-US" sz="3200" b="1" u="sng" dirty="0"/>
              <a:t>FOUNDERS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016" y="2426321"/>
            <a:ext cx="3596574" cy="3521868"/>
          </a:xfrm>
          <a:prstGeom prst="rect">
            <a:avLst/>
          </a:prstGeom>
          <a:ln w="12700">
            <a:solidFill>
              <a:srgbClr val="002060"/>
            </a:solidFill>
          </a:ln>
          <a:effectLst>
            <a:outerShdw blurRad="50800" dist="101600" dir="2700000" algn="tl" rotWithShape="0">
              <a:prstClr val="black">
                <a:alpha val="40000"/>
              </a:prstClr>
            </a:outerShdw>
          </a:effectLst>
        </p:spPr>
      </p:pic>
      <p:sp>
        <p:nvSpPr>
          <p:cNvPr id="8" name="Rectangle 7"/>
          <p:cNvSpPr/>
          <p:nvPr/>
        </p:nvSpPr>
        <p:spPr>
          <a:xfrm>
            <a:off x="2741227" y="6100462"/>
            <a:ext cx="2963055" cy="584775"/>
          </a:xfrm>
          <a:prstGeom prst="rect">
            <a:avLst/>
          </a:prstGeom>
          <a:effectLst/>
        </p:spPr>
        <p:txBody>
          <a:bodyPr wrap="none">
            <a:spAutoFit/>
          </a:bodyPr>
          <a:lstStyle/>
          <a:p>
            <a:pPr algn="ctr"/>
            <a:r>
              <a:rPr lang="en-US" sz="3200" dirty="0" err="1"/>
              <a:t>Eda</a:t>
            </a:r>
            <a:r>
              <a:rPr lang="en-US" sz="3200" dirty="0"/>
              <a:t> &amp; Cliff Viner</a:t>
            </a:r>
          </a:p>
        </p:txBody>
      </p:sp>
      <p:pic>
        <p:nvPicPr>
          <p:cNvPr id="7" name="Picture 6" descr="A close up of a sign&#10;&#10;Description automatically generated">
            <a:extLst>
              <a:ext uri="{FF2B5EF4-FFF2-40B4-BE49-F238E27FC236}">
                <a16:creationId xmlns:a16="http://schemas.microsoft.com/office/drawing/2014/main" id="{F8BC39FB-C687-4ECA-9ABD-331439C827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04800"/>
            <a:ext cx="1616523" cy="1414514"/>
          </a:xfrm>
          <a:prstGeom prst="rect">
            <a:avLst/>
          </a:prstGeom>
        </p:spPr>
      </p:pic>
    </p:spTree>
    <p:extLst>
      <p:ext uri="{BB962C8B-B14F-4D97-AF65-F5344CB8AC3E}">
        <p14:creationId xmlns:p14="http://schemas.microsoft.com/office/powerpoint/2010/main" val="888281744"/>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1905000" y="1685456"/>
            <a:ext cx="4724400" cy="584775"/>
          </a:xfrm>
          <a:prstGeom prst="rect">
            <a:avLst/>
          </a:prstGeom>
          <a:effectLst/>
        </p:spPr>
        <p:txBody>
          <a:bodyPr wrap="square">
            <a:spAutoFit/>
          </a:bodyPr>
          <a:lstStyle/>
          <a:p>
            <a:pPr algn="ctr"/>
            <a:r>
              <a:rPr lang="en-US" sz="3200" b="1" u="sng" dirty="0"/>
              <a:t>2016  VINER SCHOLARS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8400"/>
            <a:ext cx="7319696" cy="3980085"/>
          </a:xfrm>
          <a:prstGeom prst="rect">
            <a:avLst/>
          </a:prstGeom>
          <a:ln w="25400">
            <a:solidFill>
              <a:schemeClr val="tx1"/>
            </a:solidFill>
          </a:ln>
          <a:effectLst>
            <a:outerShdw blurRad="50800" dist="76200" dir="2700000" algn="tl" rotWithShape="0">
              <a:prstClr val="black">
                <a:alpha val="40000"/>
              </a:prstClr>
            </a:outerShdw>
          </a:effectLst>
        </p:spPr>
      </p:pic>
      <p:pic>
        <p:nvPicPr>
          <p:cNvPr id="7" name="Picture 6" descr="A close up of a sign&#10;&#10;Description automatically generated">
            <a:extLst>
              <a:ext uri="{FF2B5EF4-FFF2-40B4-BE49-F238E27FC236}">
                <a16:creationId xmlns:a16="http://schemas.microsoft.com/office/drawing/2014/main" id="{CED14BF9-1A23-4CD7-A0DE-B6B3FFF0F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4207672314"/>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2327665" y="1679575"/>
            <a:ext cx="4048672" cy="584775"/>
          </a:xfrm>
          <a:prstGeom prst="rect">
            <a:avLst/>
          </a:prstGeom>
          <a:effectLst/>
        </p:spPr>
        <p:txBody>
          <a:bodyPr wrap="none">
            <a:spAutoFit/>
          </a:bodyPr>
          <a:lstStyle/>
          <a:p>
            <a:pPr algn="ctr"/>
            <a:r>
              <a:rPr lang="en-US" sz="3200" b="1" u="sng" dirty="0"/>
              <a:t>2017 VINER SCHOLARS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1218"/>
          <a:stretch/>
        </p:blipFill>
        <p:spPr>
          <a:xfrm>
            <a:off x="533400" y="2590800"/>
            <a:ext cx="7484803" cy="3320069"/>
          </a:xfrm>
          <a:prstGeom prst="rect">
            <a:avLst/>
          </a:prstGeom>
          <a:ln w="12700">
            <a:solidFill>
              <a:srgbClr val="002060"/>
            </a:solidFill>
          </a:ln>
          <a:effectLst>
            <a:outerShdw blurRad="50800" dist="76200" dir="2700000" algn="tl" rotWithShape="0">
              <a:prstClr val="black">
                <a:alpha val="40000"/>
              </a:prstClr>
            </a:outerShdw>
          </a:effectLst>
        </p:spPr>
      </p:pic>
      <p:pic>
        <p:nvPicPr>
          <p:cNvPr id="6" name="Picture 5" descr="A close up of a sign&#10;&#10;Description automatically generated">
            <a:extLst>
              <a:ext uri="{FF2B5EF4-FFF2-40B4-BE49-F238E27FC236}">
                <a16:creationId xmlns:a16="http://schemas.microsoft.com/office/drawing/2014/main" id="{3A70E06B-CCFA-46A1-AFCE-1688E384C6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324347875"/>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A598-97ED-4C0C-B576-251932F5B704}"/>
              </a:ext>
            </a:extLst>
          </p:cNvPr>
          <p:cNvSpPr>
            <a:spLocks noGrp="1"/>
          </p:cNvSpPr>
          <p:nvPr>
            <p:ph type="title"/>
          </p:nvPr>
        </p:nvSpPr>
        <p:spPr>
          <a:xfrm>
            <a:off x="1371600" y="4036852"/>
            <a:ext cx="5562600" cy="1143000"/>
          </a:xfrm>
        </p:spPr>
        <p:txBody>
          <a:bodyPr/>
          <a:lstStyle/>
          <a:p>
            <a:endParaRPr lang="en-US" dirty="0"/>
          </a:p>
        </p:txBody>
      </p:sp>
      <p:pic>
        <p:nvPicPr>
          <p:cNvPr id="8" name="Content Placeholder 7" descr="A group of people standing in front of a crowd posing for the camera&#10;&#10;Description automatically generated">
            <a:extLst>
              <a:ext uri="{FF2B5EF4-FFF2-40B4-BE49-F238E27FC236}">
                <a16:creationId xmlns:a16="http://schemas.microsoft.com/office/drawing/2014/main" id="{D4CD4E42-1D1A-48F4-9F00-1C4A1F5904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590800"/>
            <a:ext cx="7620000" cy="3465151"/>
          </a:xfrm>
        </p:spPr>
      </p:pic>
      <p:sp>
        <p:nvSpPr>
          <p:cNvPr id="5" name="Rectangle 4">
            <a:extLst>
              <a:ext uri="{FF2B5EF4-FFF2-40B4-BE49-F238E27FC236}">
                <a16:creationId xmlns:a16="http://schemas.microsoft.com/office/drawing/2014/main" id="{8C8504C4-32E2-49EA-B750-257906AB0615}"/>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a:extLst>
              <a:ext uri="{FF2B5EF4-FFF2-40B4-BE49-F238E27FC236}">
                <a16:creationId xmlns:a16="http://schemas.microsoft.com/office/drawing/2014/main" id="{541C49B8-16B4-41E3-AF33-857727025D9F}"/>
              </a:ext>
            </a:extLst>
          </p:cNvPr>
          <p:cNvSpPr/>
          <p:nvPr/>
        </p:nvSpPr>
        <p:spPr>
          <a:xfrm>
            <a:off x="2327665" y="1679575"/>
            <a:ext cx="4048673" cy="584775"/>
          </a:xfrm>
          <a:prstGeom prst="rect">
            <a:avLst/>
          </a:prstGeom>
          <a:effectLst/>
        </p:spPr>
        <p:txBody>
          <a:bodyPr wrap="none">
            <a:spAutoFit/>
          </a:bodyPr>
          <a:lstStyle/>
          <a:p>
            <a:pPr algn="ctr"/>
            <a:r>
              <a:rPr lang="en-US" sz="3200" b="1" u="sng" dirty="0"/>
              <a:t>2018 VINER SCHOLARS</a:t>
            </a:r>
          </a:p>
        </p:txBody>
      </p:sp>
      <p:pic>
        <p:nvPicPr>
          <p:cNvPr id="7" name="Picture 6" descr="A close up of a sign&#10;&#10;Description automatically generated">
            <a:extLst>
              <a:ext uri="{FF2B5EF4-FFF2-40B4-BE49-F238E27FC236}">
                <a16:creationId xmlns:a16="http://schemas.microsoft.com/office/drawing/2014/main" id="{CC28D2CC-E2DF-4405-A143-302C004B8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57" y="147787"/>
            <a:ext cx="1790688" cy="1566914"/>
          </a:xfrm>
          <a:prstGeom prst="rect">
            <a:avLst/>
          </a:prstGeom>
        </p:spPr>
      </p:pic>
    </p:spTree>
    <p:extLst>
      <p:ext uri="{BB962C8B-B14F-4D97-AF65-F5344CB8AC3E}">
        <p14:creationId xmlns:p14="http://schemas.microsoft.com/office/powerpoint/2010/main" val="3587216719"/>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oup of people standing in front of a crowd posing for the camera&#10;&#10;Description automatically generated">
            <a:extLst>
              <a:ext uri="{FF2B5EF4-FFF2-40B4-BE49-F238E27FC236}">
                <a16:creationId xmlns:a16="http://schemas.microsoft.com/office/drawing/2014/main" id="{43D124AD-C5C6-47DD-A883-2F47926863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2342830"/>
            <a:ext cx="6858000" cy="4300664"/>
          </a:xfrm>
        </p:spPr>
      </p:pic>
      <p:sp>
        <p:nvSpPr>
          <p:cNvPr id="6" name="Rectangle 5">
            <a:extLst>
              <a:ext uri="{FF2B5EF4-FFF2-40B4-BE49-F238E27FC236}">
                <a16:creationId xmlns:a16="http://schemas.microsoft.com/office/drawing/2014/main" id="{C7147A01-AD08-43DD-B171-2C098B87BD5A}"/>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BD83FE9D-30A4-4E6A-94F8-C4E0A4011EFE}"/>
              </a:ext>
            </a:extLst>
          </p:cNvPr>
          <p:cNvSpPr/>
          <p:nvPr/>
        </p:nvSpPr>
        <p:spPr>
          <a:xfrm>
            <a:off x="2327665" y="1679575"/>
            <a:ext cx="4048673" cy="584775"/>
          </a:xfrm>
          <a:prstGeom prst="rect">
            <a:avLst/>
          </a:prstGeom>
          <a:effectLst/>
        </p:spPr>
        <p:txBody>
          <a:bodyPr wrap="none">
            <a:spAutoFit/>
          </a:bodyPr>
          <a:lstStyle/>
          <a:p>
            <a:pPr algn="ctr"/>
            <a:r>
              <a:rPr lang="en-US" sz="3200" b="1" u="sng" dirty="0"/>
              <a:t>2019 VINER SCHOLARS</a:t>
            </a:r>
          </a:p>
        </p:txBody>
      </p:sp>
      <p:pic>
        <p:nvPicPr>
          <p:cNvPr id="8" name="Picture 7" descr="A close up of a sign&#10;&#10;Description automatically generated">
            <a:extLst>
              <a:ext uri="{FF2B5EF4-FFF2-40B4-BE49-F238E27FC236}">
                <a16:creationId xmlns:a16="http://schemas.microsoft.com/office/drawing/2014/main" id="{FF0C445F-3E14-413A-9688-E60F78481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977" y="112661"/>
            <a:ext cx="1790688" cy="1566914"/>
          </a:xfrm>
          <a:prstGeom prst="rect">
            <a:avLst/>
          </a:prstGeom>
        </p:spPr>
      </p:pic>
    </p:spTree>
    <p:extLst>
      <p:ext uri="{BB962C8B-B14F-4D97-AF65-F5344CB8AC3E}">
        <p14:creationId xmlns:p14="http://schemas.microsoft.com/office/powerpoint/2010/main" val="4007304548"/>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7A01-AD08-43DD-B171-2C098B87BD5A}"/>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BD83FE9D-30A4-4E6A-94F8-C4E0A4011EFE}"/>
              </a:ext>
            </a:extLst>
          </p:cNvPr>
          <p:cNvSpPr/>
          <p:nvPr/>
        </p:nvSpPr>
        <p:spPr>
          <a:xfrm>
            <a:off x="2327665" y="1679575"/>
            <a:ext cx="4048673" cy="584775"/>
          </a:xfrm>
          <a:prstGeom prst="rect">
            <a:avLst/>
          </a:prstGeom>
          <a:effectLst/>
        </p:spPr>
        <p:txBody>
          <a:bodyPr wrap="none">
            <a:spAutoFit/>
          </a:bodyPr>
          <a:lstStyle/>
          <a:p>
            <a:pPr algn="ctr"/>
            <a:r>
              <a:rPr lang="en-US" sz="3200" b="1" u="sng" dirty="0"/>
              <a:t>2020 VINER SCHOLARS</a:t>
            </a:r>
          </a:p>
        </p:txBody>
      </p:sp>
      <p:pic>
        <p:nvPicPr>
          <p:cNvPr id="8" name="Picture 7" descr="A close up of a sign&#10;&#10;Description automatically generated">
            <a:extLst>
              <a:ext uri="{FF2B5EF4-FFF2-40B4-BE49-F238E27FC236}">
                <a16:creationId xmlns:a16="http://schemas.microsoft.com/office/drawing/2014/main" id="{FF0C445F-3E14-413A-9688-E60F78481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77" y="112661"/>
            <a:ext cx="1790688" cy="1566914"/>
          </a:xfrm>
          <a:prstGeom prst="rect">
            <a:avLst/>
          </a:prstGeom>
        </p:spPr>
      </p:pic>
      <p:pic>
        <p:nvPicPr>
          <p:cNvPr id="5" name="Content Placeholder 4" descr="A group of people posing for a photo&#10;&#10;Description automatically generated">
            <a:extLst>
              <a:ext uri="{FF2B5EF4-FFF2-40B4-BE49-F238E27FC236}">
                <a16:creationId xmlns:a16="http://schemas.microsoft.com/office/drawing/2014/main" id="{F57DB981-70C8-473C-A434-9C553162DE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514600"/>
            <a:ext cx="7641551" cy="3886200"/>
          </a:xfrm>
        </p:spPr>
      </p:pic>
    </p:spTree>
    <p:extLst>
      <p:ext uri="{BB962C8B-B14F-4D97-AF65-F5344CB8AC3E}">
        <p14:creationId xmlns:p14="http://schemas.microsoft.com/office/powerpoint/2010/main" val="684295866"/>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9B80A0EC-7F57-4CEA-89E2-E055EDA2D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762000"/>
            <a:ext cx="5839276" cy="5109369"/>
          </a:xfrm>
          <a:prstGeom prst="rect">
            <a:avLst/>
          </a:prstGeom>
          <a:noFill/>
        </p:spPr>
      </p:pic>
    </p:spTree>
    <p:extLst>
      <p:ext uri="{BB962C8B-B14F-4D97-AF65-F5344CB8AC3E}">
        <p14:creationId xmlns:p14="http://schemas.microsoft.com/office/powerpoint/2010/main" val="3142930997"/>
      </p:ext>
    </p:extLst>
  </p:cSld>
  <p:clrMapOvr>
    <a:masterClrMapping/>
  </p:clrMapOvr>
  <mc:AlternateContent xmlns:mc="http://schemas.openxmlformats.org/markup-compatibility/2006" xmlns:p14="http://schemas.microsoft.com/office/powerpoint/2010/main">
    <mc:Choice Requires="p14">
      <p:transition spd="slow" p14:dur="5000" advClick="0" advTm="4000">
        <p14:vortex dir="r"/>
      </p:transition>
    </mc:Choice>
    <mc:Fallback xmlns="">
      <p:transition spd="slow" advClick="0"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811" y="4037781"/>
            <a:ext cx="1207666" cy="161022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3028" y="4138421"/>
            <a:ext cx="1207665" cy="1509581"/>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B76CCCD0-99C5-41BC-ABE0-3535B1BF57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588" y="1633589"/>
            <a:ext cx="1441242" cy="1432929"/>
          </a:xfrm>
          <a:prstGeom prst="rect">
            <a:avLst/>
          </a:prstGeom>
        </p:spPr>
      </p:pic>
      <p:sp>
        <p:nvSpPr>
          <p:cNvPr id="5" name="TextBox 4">
            <a:extLst>
              <a:ext uri="{FF2B5EF4-FFF2-40B4-BE49-F238E27FC236}">
                <a16:creationId xmlns:a16="http://schemas.microsoft.com/office/drawing/2014/main" id="{E12437C2-6255-4D05-9930-001F3A9CD510}"/>
              </a:ext>
            </a:extLst>
          </p:cNvPr>
          <p:cNvSpPr txBox="1"/>
          <p:nvPr/>
        </p:nvSpPr>
        <p:spPr>
          <a:xfrm>
            <a:off x="973516" y="5649515"/>
            <a:ext cx="2260922" cy="1200329"/>
          </a:xfrm>
          <a:prstGeom prst="rect">
            <a:avLst/>
          </a:prstGeom>
          <a:noFill/>
        </p:spPr>
        <p:txBody>
          <a:bodyPr wrap="square" rtlCol="0">
            <a:spAutoFit/>
          </a:bodyPr>
          <a:lstStyle/>
          <a:p>
            <a:pPr algn="ctr"/>
            <a:r>
              <a:rPr lang="en-US" dirty="0"/>
              <a:t>Dr. Donna Holland  Mentoring Program Director</a:t>
            </a:r>
          </a:p>
          <a:p>
            <a:pPr algn="ctr"/>
            <a:r>
              <a:rPr lang="en-US" dirty="0"/>
              <a:t> </a:t>
            </a:r>
          </a:p>
        </p:txBody>
      </p:sp>
      <p:sp>
        <p:nvSpPr>
          <p:cNvPr id="8" name="TextBox 7">
            <a:extLst>
              <a:ext uri="{FF2B5EF4-FFF2-40B4-BE49-F238E27FC236}">
                <a16:creationId xmlns:a16="http://schemas.microsoft.com/office/drawing/2014/main" id="{5BA2DCC1-5B5F-45C6-BE5E-51293726BF36}"/>
              </a:ext>
            </a:extLst>
          </p:cNvPr>
          <p:cNvSpPr txBox="1"/>
          <p:nvPr/>
        </p:nvSpPr>
        <p:spPr>
          <a:xfrm>
            <a:off x="5486400" y="5648002"/>
            <a:ext cx="2260922" cy="923330"/>
          </a:xfrm>
          <a:prstGeom prst="rect">
            <a:avLst/>
          </a:prstGeom>
          <a:noFill/>
        </p:spPr>
        <p:txBody>
          <a:bodyPr wrap="square" rtlCol="0">
            <a:spAutoFit/>
          </a:bodyPr>
          <a:lstStyle/>
          <a:p>
            <a:pPr algn="ctr">
              <a:spcAft>
                <a:spcPts val="1800"/>
              </a:spcAft>
            </a:pPr>
            <a:r>
              <a:rPr lang="en-US" dirty="0"/>
              <a:t>Michael Rosenfeld Peak Performance Coach </a:t>
            </a:r>
          </a:p>
        </p:txBody>
      </p:sp>
      <p:sp>
        <p:nvSpPr>
          <p:cNvPr id="11" name="TextBox 10">
            <a:extLst>
              <a:ext uri="{FF2B5EF4-FFF2-40B4-BE49-F238E27FC236}">
                <a16:creationId xmlns:a16="http://schemas.microsoft.com/office/drawing/2014/main" id="{7EA7442E-32A7-4F89-B1AA-F043B7F6B442}"/>
              </a:ext>
            </a:extLst>
          </p:cNvPr>
          <p:cNvSpPr txBox="1"/>
          <p:nvPr/>
        </p:nvSpPr>
        <p:spPr>
          <a:xfrm>
            <a:off x="3201709" y="3136204"/>
            <a:ext cx="1905000" cy="646331"/>
          </a:xfrm>
          <a:prstGeom prst="rect">
            <a:avLst/>
          </a:prstGeom>
          <a:noFill/>
        </p:spPr>
        <p:txBody>
          <a:bodyPr wrap="square" rtlCol="0">
            <a:spAutoFit/>
          </a:bodyPr>
          <a:lstStyle/>
          <a:p>
            <a:pPr algn="ctr">
              <a:spcAft>
                <a:spcPts val="1800"/>
              </a:spcAft>
            </a:pPr>
            <a:r>
              <a:rPr lang="en-US" dirty="0"/>
              <a:t>Niki Knopf Executive Director </a:t>
            </a:r>
          </a:p>
        </p:txBody>
      </p:sp>
      <p:pic>
        <p:nvPicPr>
          <p:cNvPr id="12" name="Picture 11" descr="A close up of a sign&#10;&#10;Description automatically generated">
            <a:extLst>
              <a:ext uri="{FF2B5EF4-FFF2-40B4-BE49-F238E27FC236}">
                <a16:creationId xmlns:a16="http://schemas.microsoft.com/office/drawing/2014/main" id="{C7122F2B-A25E-402C-8B85-601E391943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1031053"/>
      </p:ext>
    </p:extLst>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41407"/>
            <a:ext cx="7010400" cy="3785652"/>
          </a:xfrm>
          <a:prstGeom prst="rect">
            <a:avLst/>
          </a:prstGeom>
        </p:spPr>
        <p:txBody>
          <a:bodyPr wrap="square">
            <a:spAutoFit/>
          </a:bodyPr>
          <a:lstStyle/>
          <a:p>
            <a:pPr algn="ctr"/>
            <a:r>
              <a:rPr lang="en-US" sz="3200" b="1" u="sng" dirty="0"/>
              <a:t>Unique  Scholarship Program</a:t>
            </a:r>
          </a:p>
          <a:p>
            <a:pPr algn="ctr"/>
            <a:endParaRPr lang="en-US" b="1" dirty="0">
              <a:latin typeface="Gill Sans MT" panose="020B0502020104020203" pitchFamily="34" charset="0"/>
            </a:endParaRPr>
          </a:p>
          <a:p>
            <a:pPr algn="ctr"/>
            <a:endParaRPr lang="en-US" b="1" dirty="0">
              <a:latin typeface="Gill Sans MT" panose="020B0502020104020203" pitchFamily="34" charset="0"/>
            </a:endParaRPr>
          </a:p>
          <a:p>
            <a:pPr marL="285750" indent="-285750">
              <a:spcAft>
                <a:spcPts val="2400"/>
              </a:spcAft>
              <a:buFont typeface="Arial" panose="020B0604020202020204" pitchFamily="34" charset="0"/>
              <a:buChar char="•"/>
            </a:pPr>
            <a:r>
              <a:rPr lang="en-US" sz="2800" dirty="0"/>
              <a:t>Substantial 4 Year Financial Assistance</a:t>
            </a:r>
          </a:p>
          <a:p>
            <a:pPr marL="285750" indent="-285750">
              <a:spcAft>
                <a:spcPts val="2400"/>
              </a:spcAft>
              <a:buFont typeface="Arial" panose="020B0604020202020204" pitchFamily="34" charset="0"/>
              <a:buChar char="•"/>
            </a:pPr>
            <a:r>
              <a:rPr lang="en-US" sz="2800" dirty="0"/>
              <a:t>Intensive mentorship program</a:t>
            </a:r>
          </a:p>
          <a:p>
            <a:pPr marL="285750" indent="-285750">
              <a:spcAft>
                <a:spcPts val="2400"/>
              </a:spcAft>
              <a:buFont typeface="Arial" panose="020B0604020202020204" pitchFamily="34" charset="0"/>
              <a:buChar char="•"/>
            </a:pPr>
            <a:r>
              <a:rPr lang="en-US" sz="2800" dirty="0"/>
              <a:t>Extensive community social services support</a:t>
            </a:r>
          </a:p>
          <a:p>
            <a:pPr>
              <a:spcAft>
                <a:spcPts val="2400"/>
              </a:spcAft>
            </a:pPr>
            <a:endParaRPr lang="en-US"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descr="A close up of a sign&#10;&#10;Description automatically generated">
            <a:extLst>
              <a:ext uri="{FF2B5EF4-FFF2-40B4-BE49-F238E27FC236}">
                <a16:creationId xmlns:a16="http://schemas.microsoft.com/office/drawing/2014/main" id="{AAD35A6F-2A29-487F-A07C-7CC96D9B3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951383030"/>
      </p:ext>
    </p:extLst>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81864"/>
            <a:ext cx="6705600" cy="5539978"/>
          </a:xfrm>
          <a:prstGeom prst="rect">
            <a:avLst/>
          </a:prstGeom>
        </p:spPr>
        <p:txBody>
          <a:bodyPr wrap="square">
            <a:spAutoFit/>
          </a:bodyPr>
          <a:lstStyle/>
          <a:p>
            <a:pPr algn="ctr"/>
            <a:r>
              <a:rPr lang="en-US" sz="3200" b="1" u="sng" dirty="0"/>
              <a:t>SCHOLARSHIP PROGRAM</a:t>
            </a:r>
          </a:p>
          <a:p>
            <a:pPr algn="ctr"/>
            <a:endParaRPr lang="en-US" sz="2000" dirty="0"/>
          </a:p>
          <a:p>
            <a:pPr marL="285750" indent="-285750">
              <a:spcAft>
                <a:spcPts val="1800"/>
              </a:spcAft>
              <a:buFont typeface="Arial" panose="020B0604020202020204" pitchFamily="34" charset="0"/>
              <a:buChar char="•"/>
            </a:pPr>
            <a:r>
              <a:rPr lang="en-US" sz="2000" dirty="0"/>
              <a:t>Approx. 30 new students each year  </a:t>
            </a:r>
          </a:p>
          <a:p>
            <a:pPr marL="285750" indent="-285750">
              <a:spcAft>
                <a:spcPts val="1800"/>
              </a:spcAft>
              <a:buFont typeface="Arial" panose="020B0604020202020204" pitchFamily="34" charset="0"/>
              <a:buChar char="•"/>
            </a:pPr>
            <a:r>
              <a:rPr lang="en-US" sz="2000" dirty="0"/>
              <a:t>Florida Public Universities or Colleges</a:t>
            </a:r>
          </a:p>
          <a:p>
            <a:pPr marL="285750" indent="-285750">
              <a:spcAft>
                <a:spcPts val="1800"/>
              </a:spcAft>
              <a:buFont typeface="Arial" panose="020B0604020202020204" pitchFamily="34" charset="0"/>
              <a:buChar char="•"/>
            </a:pPr>
            <a:r>
              <a:rPr lang="en-US" sz="2000" dirty="0"/>
              <a:t>“</a:t>
            </a:r>
            <a:r>
              <a:rPr lang="en-US" sz="2000" b="1" dirty="0"/>
              <a:t>Last dollar</a:t>
            </a:r>
            <a:r>
              <a:rPr lang="en-US" sz="2000" dirty="0"/>
              <a:t>” scholarship - the student </a:t>
            </a:r>
            <a:r>
              <a:rPr lang="en-US" sz="2000" u="sng" dirty="0"/>
              <a:t>first must access other potential sources of financial aid prior to applying</a:t>
            </a:r>
            <a:r>
              <a:rPr lang="en-US" sz="2000" dirty="0"/>
              <a:t>. </a:t>
            </a:r>
          </a:p>
          <a:p>
            <a:pPr marL="285750" indent="-285750">
              <a:spcAft>
                <a:spcPts val="1800"/>
              </a:spcAft>
              <a:buFont typeface="Arial" panose="020B0604020202020204" pitchFamily="34" charset="0"/>
              <a:buChar char="•"/>
            </a:pPr>
            <a:r>
              <a:rPr lang="en-US" sz="2000" dirty="0"/>
              <a:t>Amount is determined based on other aid and need and does not exceed University’s estimated cost of attendance </a:t>
            </a:r>
          </a:p>
          <a:p>
            <a:pPr marL="285750" indent="-285750">
              <a:spcAft>
                <a:spcPts val="1800"/>
              </a:spcAft>
              <a:buFont typeface="Arial" panose="020B0604020202020204" pitchFamily="34" charset="0"/>
              <a:buChar char="•"/>
            </a:pPr>
            <a:r>
              <a:rPr lang="en-US" sz="2000" dirty="0"/>
              <a:t>Scholarship covers tuition/fees, room and board, and books/supplies, not already covered by other financial aid</a:t>
            </a:r>
          </a:p>
          <a:p>
            <a:pPr marL="285750" indent="-285750">
              <a:spcAft>
                <a:spcPts val="1800"/>
              </a:spcAft>
              <a:buFont typeface="Arial" panose="020B0604020202020204" pitchFamily="34" charset="0"/>
              <a:buChar char="•"/>
            </a:pPr>
            <a:r>
              <a:rPr lang="en-US" sz="2000" dirty="0"/>
              <a:t>Up to $10,000 per student, per year</a:t>
            </a:r>
          </a:p>
          <a:p>
            <a:pPr>
              <a:spcAft>
                <a:spcPts val="1800"/>
              </a:spcAft>
            </a:pPr>
            <a:endParaRPr lang="en-US" sz="20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A close up of a sign&#10;&#10;Description automatically generated">
            <a:extLst>
              <a:ext uri="{FF2B5EF4-FFF2-40B4-BE49-F238E27FC236}">
                <a16:creationId xmlns:a16="http://schemas.microsoft.com/office/drawing/2014/main" id="{1A4F5B4F-60CE-4575-90AC-F86CB1341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3939817218"/>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646400-BF1E-4B7B-BA8A-0757A5815C9A}"/>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a:extLst>
              <a:ext uri="{FF2B5EF4-FFF2-40B4-BE49-F238E27FC236}">
                <a16:creationId xmlns:a16="http://schemas.microsoft.com/office/drawing/2014/main" id="{A7040AE6-8641-4330-946B-C86B160712B3}"/>
              </a:ext>
            </a:extLst>
          </p:cNvPr>
          <p:cNvSpPr/>
          <p:nvPr/>
        </p:nvSpPr>
        <p:spPr>
          <a:xfrm>
            <a:off x="457200" y="1840024"/>
            <a:ext cx="6934200" cy="4431983"/>
          </a:xfrm>
          <a:prstGeom prst="rect">
            <a:avLst/>
          </a:prstGeom>
        </p:spPr>
        <p:txBody>
          <a:bodyPr wrap="square">
            <a:spAutoFit/>
          </a:bodyPr>
          <a:lstStyle/>
          <a:p>
            <a:pPr>
              <a:spcAft>
                <a:spcPts val="600"/>
              </a:spcAft>
            </a:pPr>
            <a:r>
              <a:rPr lang="en-US" sz="3200" b="1" u="sng" dirty="0"/>
              <a:t>SCHOLARSHIPS AWARDED</a:t>
            </a:r>
          </a:p>
          <a:p>
            <a:pPr marL="742950" lvl="1" indent="-285750">
              <a:spcAft>
                <a:spcPts val="600"/>
              </a:spcAft>
              <a:buFont typeface="Arial" panose="020B0604020202020204" pitchFamily="34" charset="0"/>
              <a:buChar char="•"/>
            </a:pPr>
            <a:r>
              <a:rPr lang="en-US" sz="2000" dirty="0"/>
              <a:t>18 scholarships in June 2015</a:t>
            </a:r>
          </a:p>
          <a:p>
            <a:pPr marL="742950" lvl="1" indent="-285750">
              <a:spcAft>
                <a:spcPts val="600"/>
              </a:spcAft>
              <a:buFont typeface="Arial" panose="020B0604020202020204" pitchFamily="34" charset="0"/>
              <a:buChar char="•"/>
            </a:pPr>
            <a:r>
              <a:rPr lang="en-US" sz="2000" dirty="0"/>
              <a:t>28 scholarships in June 2016</a:t>
            </a:r>
          </a:p>
          <a:p>
            <a:pPr marL="742950" lvl="1" indent="-285750">
              <a:spcAft>
                <a:spcPts val="600"/>
              </a:spcAft>
              <a:buFont typeface="Arial" panose="020B0604020202020204" pitchFamily="34" charset="0"/>
              <a:buChar char="•"/>
            </a:pPr>
            <a:r>
              <a:rPr lang="en-US" sz="2000" dirty="0"/>
              <a:t>35 scholarships in June 2017</a:t>
            </a:r>
          </a:p>
          <a:p>
            <a:pPr marL="742950" lvl="1" indent="-285750">
              <a:spcAft>
                <a:spcPts val="600"/>
              </a:spcAft>
              <a:buFont typeface="Arial" panose="020B0604020202020204" pitchFamily="34" charset="0"/>
              <a:buChar char="•"/>
            </a:pPr>
            <a:r>
              <a:rPr lang="en-US" sz="2000" dirty="0"/>
              <a:t>30 scholarships in June 2018</a:t>
            </a:r>
          </a:p>
          <a:p>
            <a:pPr marL="742950" lvl="1" indent="-285750">
              <a:spcAft>
                <a:spcPts val="600"/>
              </a:spcAft>
              <a:buFont typeface="Arial" panose="020B0604020202020204" pitchFamily="34" charset="0"/>
              <a:buChar char="•"/>
            </a:pPr>
            <a:r>
              <a:rPr lang="en-US" sz="2000" dirty="0"/>
              <a:t>29 scholarships in June 2019</a:t>
            </a:r>
          </a:p>
          <a:p>
            <a:pPr marL="742950" lvl="1" indent="-285750">
              <a:spcAft>
                <a:spcPts val="600"/>
              </a:spcAft>
              <a:buFont typeface="Arial" panose="020B0604020202020204" pitchFamily="34" charset="0"/>
              <a:buChar char="•"/>
            </a:pPr>
            <a:r>
              <a:rPr lang="en-US" sz="2000" dirty="0"/>
              <a:t>34 scholarships in June 2020</a:t>
            </a:r>
          </a:p>
          <a:p>
            <a:pPr lvl="1">
              <a:spcAft>
                <a:spcPts val="600"/>
              </a:spcAft>
            </a:pPr>
            <a:endParaRPr lang="en-US" sz="2000" dirty="0"/>
          </a:p>
          <a:p>
            <a:pPr lvl="1">
              <a:spcAft>
                <a:spcPts val="600"/>
              </a:spcAft>
            </a:pPr>
            <a:r>
              <a:rPr lang="en-US" sz="2000" dirty="0"/>
              <a:t>124 Viner Scholars Attending College in Fall 2020</a:t>
            </a:r>
          </a:p>
          <a:p>
            <a:pPr lvl="1">
              <a:spcAft>
                <a:spcPts val="600"/>
              </a:spcAft>
            </a:pPr>
            <a:endParaRPr lang="en-US" sz="2000" dirty="0"/>
          </a:p>
          <a:p>
            <a:pPr lvl="1">
              <a:spcAft>
                <a:spcPts val="600"/>
              </a:spcAft>
            </a:pPr>
            <a:r>
              <a:rPr lang="en-US" sz="2000" dirty="0"/>
              <a:t>Approaching 100% graduation rates</a:t>
            </a:r>
          </a:p>
        </p:txBody>
      </p:sp>
      <p:pic>
        <p:nvPicPr>
          <p:cNvPr id="6" name="Picture 5" descr="A close up of a sign&#10;&#10;Description automatically generated">
            <a:extLst>
              <a:ext uri="{FF2B5EF4-FFF2-40B4-BE49-F238E27FC236}">
                <a16:creationId xmlns:a16="http://schemas.microsoft.com/office/drawing/2014/main" id="{EEB290E8-210B-46E8-8D33-E8FD135E8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2838204501"/>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646400-BF1E-4B7B-BA8A-0757A5815C9A}"/>
              </a:ext>
            </a:extLst>
          </p:cNvPr>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a:extLst>
              <a:ext uri="{FF2B5EF4-FFF2-40B4-BE49-F238E27FC236}">
                <a16:creationId xmlns:a16="http://schemas.microsoft.com/office/drawing/2014/main" id="{A7040AE6-8641-4330-946B-C86B160712B3}"/>
              </a:ext>
            </a:extLst>
          </p:cNvPr>
          <p:cNvSpPr/>
          <p:nvPr/>
        </p:nvSpPr>
        <p:spPr>
          <a:xfrm>
            <a:off x="322152" y="1606102"/>
            <a:ext cx="8153400" cy="5555367"/>
          </a:xfrm>
          <a:prstGeom prst="rect">
            <a:avLst/>
          </a:prstGeom>
        </p:spPr>
        <p:txBody>
          <a:bodyPr wrap="square">
            <a:spAutoFit/>
          </a:bodyPr>
          <a:lstStyle/>
          <a:p>
            <a:pPr>
              <a:spcAft>
                <a:spcPts val="600"/>
              </a:spcAft>
            </a:pPr>
            <a:r>
              <a:rPr lang="en-US" sz="3200" b="1" u="sng" dirty="0"/>
              <a:t>Partnership with Florida Prepaid Foundation</a:t>
            </a:r>
          </a:p>
          <a:p>
            <a:pPr marL="742950" lvl="1" indent="-285750">
              <a:spcAft>
                <a:spcPts val="600"/>
              </a:spcAft>
              <a:buFont typeface="Arial" panose="020B0604020202020204" pitchFamily="34" charset="0"/>
              <a:buChar char="•"/>
            </a:pPr>
            <a:r>
              <a:rPr lang="en-US" sz="2400" dirty="0"/>
              <a:t>Project Star Scholarship </a:t>
            </a:r>
            <a:r>
              <a:rPr lang="en-US" sz="2000" dirty="0">
                <a:solidFill>
                  <a:srgbClr val="FF0000"/>
                </a:solidFill>
              </a:rPr>
              <a:t>(Apply in 10</a:t>
            </a:r>
            <a:r>
              <a:rPr lang="en-US" sz="2000" baseline="30000" dirty="0">
                <a:solidFill>
                  <a:srgbClr val="FF0000"/>
                </a:solidFill>
              </a:rPr>
              <a:t>th</a:t>
            </a:r>
            <a:r>
              <a:rPr lang="en-US" sz="2000" dirty="0">
                <a:solidFill>
                  <a:srgbClr val="FF0000"/>
                </a:solidFill>
              </a:rPr>
              <a:t> grade) </a:t>
            </a:r>
          </a:p>
          <a:p>
            <a:pPr marL="742950" lvl="1" indent="-285750">
              <a:spcAft>
                <a:spcPts val="600"/>
              </a:spcAft>
              <a:buFont typeface="Arial" panose="020B0604020202020204" pitchFamily="34" charset="0"/>
              <a:buChar char="•"/>
            </a:pPr>
            <a:r>
              <a:rPr lang="en-US" dirty="0"/>
              <a:t> </a:t>
            </a:r>
            <a:r>
              <a:rPr lang="en-US" sz="1600" dirty="0"/>
              <a:t>For at risk high students identified before 11</a:t>
            </a:r>
            <a:r>
              <a:rPr lang="en-US" sz="1600" baseline="30000" dirty="0"/>
              <a:t>th</a:t>
            </a:r>
            <a:r>
              <a:rPr lang="en-US" sz="1600" dirty="0"/>
              <a:t> grade </a:t>
            </a:r>
          </a:p>
          <a:p>
            <a:pPr marL="1200150" lvl="2" indent="-285750">
              <a:spcAft>
                <a:spcPts val="600"/>
              </a:spcAft>
              <a:buFont typeface="Arial" panose="020B0604020202020204" pitchFamily="34" charset="0"/>
              <a:buChar char="•"/>
            </a:pPr>
            <a:r>
              <a:rPr lang="en-US" sz="1600" dirty="0"/>
              <a:t>3 scholarships in June 2018 to current College Freshmen</a:t>
            </a:r>
          </a:p>
          <a:p>
            <a:pPr marL="1200150" lvl="2" indent="-285750">
              <a:spcAft>
                <a:spcPts val="600"/>
              </a:spcAft>
              <a:buFont typeface="Arial" panose="020B0604020202020204" pitchFamily="34" charset="0"/>
              <a:buChar char="•"/>
            </a:pPr>
            <a:r>
              <a:rPr lang="en-US" sz="1600" dirty="0"/>
              <a:t>9 scholarships in June 2019, HS Seniors</a:t>
            </a:r>
          </a:p>
          <a:p>
            <a:pPr marL="1200150" lvl="2" indent="-285750">
              <a:spcAft>
                <a:spcPts val="600"/>
              </a:spcAft>
              <a:buFont typeface="Arial" panose="020B0604020202020204" pitchFamily="34" charset="0"/>
              <a:buChar char="•"/>
            </a:pPr>
            <a:r>
              <a:rPr lang="en-US" sz="1600" dirty="0"/>
              <a:t>6 scholarships in June 2020, HS Juniors</a:t>
            </a:r>
          </a:p>
          <a:p>
            <a:pPr marL="742950" lvl="1" indent="-285750">
              <a:spcAft>
                <a:spcPts val="600"/>
              </a:spcAft>
              <a:buFont typeface="Arial" panose="020B0604020202020204" pitchFamily="34" charset="0"/>
              <a:buChar char="•"/>
            </a:pPr>
            <a:r>
              <a:rPr lang="en-US" sz="2400" dirty="0"/>
              <a:t>First Generation Scholarship </a:t>
            </a:r>
          </a:p>
          <a:p>
            <a:pPr marL="742950" lvl="1" indent="-285750">
              <a:spcAft>
                <a:spcPts val="600"/>
              </a:spcAft>
              <a:buFont typeface="Arial" panose="020B0604020202020204" pitchFamily="34" charset="0"/>
              <a:buChar char="•"/>
            </a:pPr>
            <a:r>
              <a:rPr lang="en-US" sz="1600" dirty="0"/>
              <a:t> For incoming first-generation freshman college students</a:t>
            </a:r>
          </a:p>
          <a:p>
            <a:pPr marL="1200150" lvl="2" indent="-285750">
              <a:spcAft>
                <a:spcPts val="600"/>
              </a:spcAft>
              <a:buFont typeface="Arial" panose="020B0604020202020204" pitchFamily="34" charset="0"/>
              <a:buChar char="•"/>
            </a:pPr>
            <a:r>
              <a:rPr lang="en-US" sz="1600" dirty="0"/>
              <a:t>12 scholarships to current College Sophomores</a:t>
            </a:r>
          </a:p>
          <a:p>
            <a:pPr marL="1200150" lvl="2" indent="-285750">
              <a:spcAft>
                <a:spcPts val="600"/>
              </a:spcAft>
              <a:buFont typeface="Arial" panose="020B0604020202020204" pitchFamily="34" charset="0"/>
              <a:buChar char="•"/>
            </a:pPr>
            <a:r>
              <a:rPr lang="en-US" sz="1600" dirty="0"/>
              <a:t>16 scholarships to current College Freshmen </a:t>
            </a:r>
          </a:p>
          <a:p>
            <a:pPr marL="742950" lvl="1" indent="-285750">
              <a:spcAft>
                <a:spcPts val="600"/>
              </a:spcAft>
              <a:buFont typeface="Arial" panose="020B0604020202020204" pitchFamily="34" charset="0"/>
              <a:buChar char="•"/>
            </a:pPr>
            <a:r>
              <a:rPr lang="en-US" sz="2400" dirty="0"/>
              <a:t>Legacy Scholarship  </a:t>
            </a:r>
          </a:p>
          <a:p>
            <a:pPr marL="742950" lvl="1" indent="-285750">
              <a:spcAft>
                <a:spcPts val="600"/>
              </a:spcAft>
              <a:buFont typeface="Arial" panose="020B0604020202020204" pitchFamily="34" charset="0"/>
              <a:buChar char="•"/>
            </a:pPr>
            <a:r>
              <a:rPr lang="en-US" sz="1600" dirty="0"/>
              <a:t>pays tribute to a noteworthy citizen, cause or organization that exemplifies education excellence and/or community service</a:t>
            </a:r>
          </a:p>
          <a:p>
            <a:pPr marL="1200150" lvl="2" indent="-285750">
              <a:spcAft>
                <a:spcPts val="600"/>
              </a:spcAft>
              <a:buFont typeface="Arial" panose="020B0604020202020204" pitchFamily="34" charset="0"/>
              <a:buChar char="•"/>
            </a:pPr>
            <a:r>
              <a:rPr lang="en-US" sz="1600" dirty="0"/>
              <a:t>4 scholarship to current college scholars</a:t>
            </a:r>
          </a:p>
          <a:p>
            <a:pPr lvl="1">
              <a:spcAft>
                <a:spcPts val="600"/>
              </a:spcAft>
            </a:pPr>
            <a:endParaRPr lang="en-US" sz="2400" dirty="0"/>
          </a:p>
        </p:txBody>
      </p:sp>
      <p:sp>
        <p:nvSpPr>
          <p:cNvPr id="4" name="Rectangle 3">
            <a:extLst>
              <a:ext uri="{FF2B5EF4-FFF2-40B4-BE49-F238E27FC236}">
                <a16:creationId xmlns:a16="http://schemas.microsoft.com/office/drawing/2014/main" id="{88CDCC0E-23E7-48E1-873D-210BE05A89C9}"/>
              </a:ext>
            </a:extLst>
          </p:cNvPr>
          <p:cNvSpPr/>
          <p:nvPr/>
        </p:nvSpPr>
        <p:spPr>
          <a:xfrm>
            <a:off x="6383448" y="2692156"/>
            <a:ext cx="2438400" cy="9906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36A47AF-C177-4F58-8548-F076CF087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956" y="2792169"/>
            <a:ext cx="2066925"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sign&#10;&#10;Description automatically generated">
            <a:extLst>
              <a:ext uri="{FF2B5EF4-FFF2-40B4-BE49-F238E27FC236}">
                <a16:creationId xmlns:a16="http://schemas.microsoft.com/office/drawing/2014/main" id="{2299F62F-6FA4-4FBC-A635-679F243D7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7011"/>
            <a:ext cx="1790688" cy="1566914"/>
          </a:xfrm>
          <a:prstGeom prst="rect">
            <a:avLst/>
          </a:prstGeom>
        </p:spPr>
      </p:pic>
    </p:spTree>
    <p:extLst>
      <p:ext uri="{BB962C8B-B14F-4D97-AF65-F5344CB8AC3E}">
        <p14:creationId xmlns:p14="http://schemas.microsoft.com/office/powerpoint/2010/main" val="1182890368"/>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181783"/>
            <a:ext cx="6579606" cy="5139869"/>
          </a:xfrm>
          <a:prstGeom prst="rect">
            <a:avLst/>
          </a:prstGeom>
        </p:spPr>
        <p:txBody>
          <a:bodyPr wrap="square">
            <a:spAutoFit/>
          </a:bodyPr>
          <a:lstStyle/>
          <a:p>
            <a:pPr marL="285750" indent="-285750">
              <a:spcAft>
                <a:spcPts val="1200"/>
              </a:spcAft>
              <a:buFont typeface="Arial" panose="020B0604020202020204" pitchFamily="34" charset="0"/>
              <a:buChar char="•"/>
            </a:pPr>
            <a:r>
              <a:rPr lang="en-US" sz="2200" dirty="0"/>
              <a:t>Created mentor network to ensure highest possible college graduation rates: </a:t>
            </a:r>
          </a:p>
          <a:p>
            <a:pPr marL="742950" lvl="1" indent="-285750">
              <a:spcAft>
                <a:spcPts val="1200"/>
              </a:spcAft>
              <a:buFont typeface="Arial" panose="020B0604020202020204" pitchFamily="34" charset="0"/>
              <a:buChar char="•"/>
            </a:pPr>
            <a:r>
              <a:rPr lang="en-US" dirty="0"/>
              <a:t>Mentors </a:t>
            </a:r>
          </a:p>
          <a:p>
            <a:pPr marL="1200150" lvl="2" indent="-285750">
              <a:spcAft>
                <a:spcPts val="1200"/>
              </a:spcAft>
              <a:buFont typeface="Arial" panose="020B0604020202020204" pitchFamily="34" charset="0"/>
              <a:buChar char="•"/>
            </a:pPr>
            <a:r>
              <a:rPr lang="en-US" dirty="0"/>
              <a:t>selected from qualified local volunteers</a:t>
            </a:r>
          </a:p>
          <a:p>
            <a:pPr marL="1200150" lvl="2" indent="-285750">
              <a:spcAft>
                <a:spcPts val="1200"/>
              </a:spcAft>
              <a:buFont typeface="Arial" panose="020B0604020202020204" pitchFamily="34" charset="0"/>
              <a:buChar char="•"/>
            </a:pPr>
            <a:r>
              <a:rPr lang="en-US" dirty="0"/>
              <a:t>are background checked </a:t>
            </a:r>
          </a:p>
          <a:p>
            <a:pPr marL="1200150" lvl="2" indent="-285750">
              <a:spcAft>
                <a:spcPts val="1200"/>
              </a:spcAft>
              <a:buFont typeface="Arial" panose="020B0604020202020204" pitchFamily="34" charset="0"/>
              <a:buChar char="•"/>
            </a:pPr>
            <a:r>
              <a:rPr lang="en-US" dirty="0"/>
              <a:t> have a min of a 4-year college degree</a:t>
            </a:r>
          </a:p>
          <a:p>
            <a:pPr marL="1200150" lvl="2" indent="-285750">
              <a:spcAft>
                <a:spcPts val="1200"/>
              </a:spcAft>
              <a:buFont typeface="Arial" panose="020B0604020202020204" pitchFamily="34" charset="0"/>
              <a:buChar char="•"/>
            </a:pPr>
            <a:r>
              <a:rPr lang="en-US" dirty="0"/>
              <a:t>Trained and certified by Dr. Donna Holland</a:t>
            </a:r>
          </a:p>
          <a:p>
            <a:pPr marL="742950" lvl="1" indent="-285750">
              <a:spcAft>
                <a:spcPts val="1200"/>
              </a:spcAft>
              <a:buFont typeface="Arial" panose="020B0604020202020204" pitchFamily="34" charset="0"/>
              <a:buChar char="•"/>
            </a:pPr>
            <a:r>
              <a:rPr lang="en-US" dirty="0"/>
              <a:t>Mentor/Student matching process</a:t>
            </a:r>
          </a:p>
          <a:p>
            <a:pPr marL="742950" lvl="1" indent="-285750">
              <a:spcAft>
                <a:spcPts val="1200"/>
              </a:spcAft>
              <a:buFont typeface="Arial" panose="020B0604020202020204" pitchFamily="34" charset="0"/>
              <a:buChar char="•"/>
            </a:pPr>
            <a:r>
              <a:rPr lang="en-US" dirty="0"/>
              <a:t>Students </a:t>
            </a:r>
          </a:p>
          <a:p>
            <a:pPr marL="1200150" lvl="2" indent="-285750">
              <a:spcAft>
                <a:spcPts val="1200"/>
              </a:spcAft>
              <a:buFont typeface="Arial" panose="020B0604020202020204" pitchFamily="34" charset="0"/>
              <a:buChar char="•"/>
            </a:pPr>
            <a:r>
              <a:rPr lang="en-US" dirty="0"/>
              <a:t>make weekly contact </a:t>
            </a:r>
          </a:p>
          <a:p>
            <a:pPr marL="1200150" lvl="2" indent="-285750">
              <a:spcAft>
                <a:spcPts val="1200"/>
              </a:spcAft>
              <a:buFont typeface="Arial" panose="020B0604020202020204" pitchFamily="34" charset="0"/>
              <a:buChar char="•"/>
            </a:pPr>
            <a:r>
              <a:rPr lang="en-US" dirty="0"/>
              <a:t>submit monthly report</a:t>
            </a:r>
          </a:p>
          <a:p>
            <a:pPr marL="285750" indent="-285750">
              <a:spcAft>
                <a:spcPts val="1200"/>
              </a:spcAft>
              <a:buFont typeface="Arial" panose="020B0604020202020204" pitchFamily="34" charset="0"/>
              <a:buChar char="•"/>
            </a:pPr>
            <a:endParaRPr lang="en-US" sz="2200" dirty="0"/>
          </a:p>
        </p:txBody>
      </p:sp>
      <p:sp>
        <p:nvSpPr>
          <p:cNvPr id="5" name="Rectangle 4"/>
          <p:cNvSpPr>
            <a:spLocks noChangeArrowheads="1"/>
          </p:cNvSpPr>
          <p:nvPr/>
        </p:nvSpPr>
        <p:spPr bwMode="auto">
          <a:xfrm>
            <a:off x="2667000" y="530013"/>
            <a:ext cx="487941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Eda and Cliff Viner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1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Community Scholars Foundation, Inc.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619" y="5638800"/>
            <a:ext cx="1066800" cy="893805"/>
          </a:xfrm>
          <a:prstGeom prst="rect">
            <a:avLst/>
          </a:prstGeom>
          <a:ln>
            <a:noFill/>
          </a:ln>
          <a:effectLst/>
        </p:spPr>
      </p:pic>
      <p:sp>
        <p:nvSpPr>
          <p:cNvPr id="8" name="Rectangle 7"/>
          <p:cNvSpPr/>
          <p:nvPr/>
        </p:nvSpPr>
        <p:spPr>
          <a:xfrm>
            <a:off x="2057400" y="1669590"/>
            <a:ext cx="4407104" cy="584775"/>
          </a:xfrm>
          <a:prstGeom prst="rect">
            <a:avLst/>
          </a:prstGeom>
        </p:spPr>
        <p:txBody>
          <a:bodyPr wrap="none">
            <a:spAutoFit/>
          </a:bodyPr>
          <a:lstStyle/>
          <a:p>
            <a:r>
              <a:rPr lang="en-US" sz="3200" b="1" u="sng" dirty="0"/>
              <a:t>MENTORSHIP PROGRAM</a:t>
            </a:r>
          </a:p>
        </p:txBody>
      </p:sp>
      <p:pic>
        <p:nvPicPr>
          <p:cNvPr id="9" name="Picture 8" descr="A close up of a sign&#10;&#10;Description automatically generated">
            <a:extLst>
              <a:ext uri="{FF2B5EF4-FFF2-40B4-BE49-F238E27FC236}">
                <a16:creationId xmlns:a16="http://schemas.microsoft.com/office/drawing/2014/main" id="{E4632D69-C1B6-4C87-BBC6-A32962A77B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7" y="152400"/>
            <a:ext cx="1790688" cy="1566914"/>
          </a:xfrm>
          <a:prstGeom prst="rect">
            <a:avLst/>
          </a:prstGeom>
        </p:spPr>
      </p:pic>
    </p:spTree>
    <p:extLst>
      <p:ext uri="{BB962C8B-B14F-4D97-AF65-F5344CB8AC3E}">
        <p14:creationId xmlns:p14="http://schemas.microsoft.com/office/powerpoint/2010/main" val="3989432705"/>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31262A85E06942ACB771D4328C7E46" ma:contentTypeVersion="13" ma:contentTypeDescription="Create a new document." ma:contentTypeScope="" ma:versionID="cf12b9a81ef5e29adb24af07e0911eec">
  <xsd:schema xmlns:xsd="http://www.w3.org/2001/XMLSchema" xmlns:xs="http://www.w3.org/2001/XMLSchema" xmlns:p="http://schemas.microsoft.com/office/2006/metadata/properties" xmlns:ns3="0cc255c1-942a-4e84-9a7b-01b75260863d" xmlns:ns4="f46084bd-3526-4127-bd38-530cad9319cc" targetNamespace="http://schemas.microsoft.com/office/2006/metadata/properties" ma:root="true" ma:fieldsID="799c5d123eb09e02bf1c170a3e9b5306" ns3:_="" ns4:_="">
    <xsd:import namespace="0cc255c1-942a-4e84-9a7b-01b75260863d"/>
    <xsd:import namespace="f46084bd-3526-4127-bd38-530cad9319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c255c1-942a-4e84-9a7b-01b7526086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6084bd-3526-4127-bd38-530cad9319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20B8E4-3C34-469E-86FC-7A21E61CF270}">
  <ds:schemaRefs>
    <ds:schemaRef ds:uri="http://schemas.microsoft.com/sharepoint/v3/contenttype/forms"/>
  </ds:schemaRefs>
</ds:datastoreItem>
</file>

<file path=customXml/itemProps2.xml><?xml version="1.0" encoding="utf-8"?>
<ds:datastoreItem xmlns:ds="http://schemas.openxmlformats.org/officeDocument/2006/customXml" ds:itemID="{B72AE51C-8F19-4496-8527-DDF3FB87F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c255c1-942a-4e84-9a7b-01b75260863d"/>
    <ds:schemaRef ds:uri="f46084bd-3526-4127-bd38-530cad931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7C217C-476D-4441-A8D9-6552D3637254}">
  <ds:schemaRefs>
    <ds:schemaRef ds:uri="http://purl.org/dc/elements/1.1/"/>
    <ds:schemaRef ds:uri="http://schemas.microsoft.com/office/2006/metadata/properties"/>
    <ds:schemaRef ds:uri="http://schemas.openxmlformats.org/package/2006/metadata/core-properties"/>
    <ds:schemaRef ds:uri="0cc255c1-942a-4e84-9a7b-01b75260863d"/>
    <ds:schemaRef ds:uri="http://schemas.microsoft.com/office/infopath/2007/PartnerControls"/>
    <ds:schemaRef ds:uri="http://purl.org/dc/terms/"/>
    <ds:schemaRef ds:uri="f46084bd-3526-4127-bd38-530cad9319cc"/>
    <ds:schemaRef ds:uri="http://purl.org/dc/dcmitype/"/>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21374</TotalTime>
  <Words>2299</Words>
  <Application>Microsoft Office PowerPoint</Application>
  <PresentationFormat>On-screen Show (4:3)</PresentationFormat>
  <Paragraphs>365</Paragraphs>
  <Slides>35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vt:lpstr>
      <vt:lpstr>Gill Sans MT</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Viner Scholars</dc:creator>
  <cp:lastModifiedBy>Viner Scholars</cp:lastModifiedBy>
  <cp:revision>6</cp:revision>
  <cp:lastPrinted>2020-09-29T13:43:53Z</cp:lastPrinted>
  <dcterms:created xsi:type="dcterms:W3CDTF">2020-07-23T15:00:06Z</dcterms:created>
  <dcterms:modified xsi:type="dcterms:W3CDTF">2020-11-30T17:04:21Z</dcterms:modified>
</cp:coreProperties>
</file>