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58" r:id="rId5"/>
    <p:sldId id="347" r:id="rId6"/>
    <p:sldId id="314" r:id="rId7"/>
    <p:sldId id="277" r:id="rId8"/>
    <p:sldId id="276" r:id="rId9"/>
    <p:sldId id="359" r:id="rId10"/>
    <p:sldId id="351" r:id="rId11"/>
    <p:sldId id="339" r:id="rId12"/>
    <p:sldId id="352" r:id="rId13"/>
    <p:sldId id="287" r:id="rId14"/>
    <p:sldId id="279" r:id="rId15"/>
    <p:sldId id="357" r:id="rId16"/>
    <p:sldId id="358" r:id="rId17"/>
    <p:sldId id="346" r:id="rId18"/>
    <p:sldId id="343" r:id="rId19"/>
    <p:sldId id="286" r:id="rId20"/>
    <p:sldId id="306" r:id="rId21"/>
    <p:sldId id="318" r:id="rId22"/>
    <p:sldId id="321" r:id="rId23"/>
    <p:sldId id="320" r:id="rId24"/>
    <p:sldId id="340" r:id="rId25"/>
    <p:sldId id="342" r:id="rId26"/>
    <p:sldId id="312" r:id="rId27"/>
    <p:sldId id="322" r:id="rId28"/>
    <p:sldId id="348" r:id="rId29"/>
    <p:sldId id="301" r:id="rId30"/>
    <p:sldId id="344" r:id="rId31"/>
    <p:sldId id="354" r:id="rId32"/>
    <p:sldId id="356" r:id="rId33"/>
    <p:sldId id="360" r:id="rId34"/>
    <p:sldId id="294"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18DA"/>
    <a:srgbClr val="22518A"/>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DFC0F-68CD-49A3-86F8-1A63B3483DEC}" v="143" dt="2023-08-16T14:51:06.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2" autoAdjust="0"/>
    <p:restoredTop sz="94585" autoAdjust="0"/>
  </p:normalViewPr>
  <p:slideViewPr>
    <p:cSldViewPr>
      <p:cViewPr varScale="1">
        <p:scale>
          <a:sx n="111" d="100"/>
          <a:sy n="111" d="100"/>
        </p:scale>
        <p:origin x="70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192"/>
    </p:cViewPr>
  </p:sorterViewPr>
  <p:notesViewPr>
    <p:cSldViewPr>
      <p:cViewPr varScale="1">
        <p:scale>
          <a:sx n="66" d="100"/>
          <a:sy n="66" d="100"/>
        </p:scale>
        <p:origin x="-3106"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er Scholars" userId="f5725697-fb02-434e-be77-d8d4ecda9927" providerId="ADAL" clId="{058DFC0F-68CD-49A3-86F8-1A63B3483DEC}"/>
    <pc:docChg chg="undo custSel addSld delSld modSld">
      <pc:chgData name="Viner Scholars" userId="f5725697-fb02-434e-be77-d8d4ecda9927" providerId="ADAL" clId="{058DFC0F-68CD-49A3-86F8-1A63B3483DEC}" dt="2023-08-16T15:13:58.474" v="2244" actId="20577"/>
      <pc:docMkLst>
        <pc:docMk/>
      </pc:docMkLst>
      <pc:sldChg chg="addSp delSp modSp mod">
        <pc:chgData name="Viner Scholars" userId="f5725697-fb02-434e-be77-d8d4ecda9927" providerId="ADAL" clId="{058DFC0F-68CD-49A3-86F8-1A63B3483DEC}" dt="2023-08-14T23:23:55.103" v="566" actId="1076"/>
        <pc:sldMkLst>
          <pc:docMk/>
          <pc:sldMk cId="1031053" sldId="277"/>
        </pc:sldMkLst>
        <pc:spChg chg="mod">
          <ac:chgData name="Viner Scholars" userId="f5725697-fb02-434e-be77-d8d4ecda9927" providerId="ADAL" clId="{058DFC0F-68CD-49A3-86F8-1A63B3483DEC}" dt="2023-08-14T20:20:17.525" v="400" actId="1076"/>
          <ac:spMkLst>
            <pc:docMk/>
            <pc:sldMk cId="1031053" sldId="277"/>
            <ac:spMk id="5" creationId="{E12437C2-6255-4D05-9930-001F3A9CD510}"/>
          </ac:spMkLst>
        </pc:spChg>
        <pc:spChg chg="mod">
          <ac:chgData name="Viner Scholars" userId="f5725697-fb02-434e-be77-d8d4ecda9927" providerId="ADAL" clId="{058DFC0F-68CD-49A3-86F8-1A63B3483DEC}" dt="2023-08-14T23:17:40.570" v="423" actId="1076"/>
          <ac:spMkLst>
            <pc:docMk/>
            <pc:sldMk cId="1031053" sldId="277"/>
            <ac:spMk id="11" creationId="{7EA7442E-32A7-4F89-B1AA-F043B7F6B442}"/>
          </ac:spMkLst>
        </pc:spChg>
        <pc:spChg chg="mod">
          <ac:chgData name="Viner Scholars" userId="f5725697-fb02-434e-be77-d8d4ecda9927" providerId="ADAL" clId="{058DFC0F-68CD-49A3-86F8-1A63B3483DEC}" dt="2023-08-14T20:22:52.611" v="419" actId="1076"/>
          <ac:spMkLst>
            <pc:docMk/>
            <pc:sldMk cId="1031053" sldId="277"/>
            <ac:spMk id="13" creationId="{EA51EB06-C6D3-4212-B3E4-B81C226E1A05}"/>
          </ac:spMkLst>
        </pc:spChg>
        <pc:spChg chg="add mod">
          <ac:chgData name="Viner Scholars" userId="f5725697-fb02-434e-be77-d8d4ecda9927" providerId="ADAL" clId="{058DFC0F-68CD-49A3-86F8-1A63B3483DEC}" dt="2023-08-14T23:23:55.103" v="566" actId="1076"/>
          <ac:spMkLst>
            <pc:docMk/>
            <pc:sldMk cId="1031053" sldId="277"/>
            <ac:spMk id="21" creationId="{ADB75452-8F37-839A-35F6-928D0AE27F25}"/>
          </ac:spMkLst>
        </pc:spChg>
        <pc:picChg chg="mod">
          <ac:chgData name="Viner Scholars" userId="f5725697-fb02-434e-be77-d8d4ecda9927" providerId="ADAL" clId="{058DFC0F-68CD-49A3-86F8-1A63B3483DEC}" dt="2023-08-14T23:17:35.529" v="421" actId="1076"/>
          <ac:picMkLst>
            <pc:docMk/>
            <pc:sldMk cId="1031053" sldId="277"/>
            <ac:picMk id="6" creationId="{B76CCCD0-99C5-41BC-ABE0-3535B1BF5706}"/>
          </ac:picMkLst>
        </pc:picChg>
        <pc:picChg chg="mod">
          <ac:chgData name="Viner Scholars" userId="f5725697-fb02-434e-be77-d8d4ecda9927" providerId="ADAL" clId="{058DFC0F-68CD-49A3-86F8-1A63B3483DEC}" dt="2023-08-14T20:20:14.975" v="399" actId="1076"/>
          <ac:picMkLst>
            <pc:docMk/>
            <pc:sldMk cId="1031053" sldId="277"/>
            <ac:picMk id="7" creationId="{00000000-0000-0000-0000-000000000000}"/>
          </ac:picMkLst>
        </pc:picChg>
        <pc:picChg chg="mod">
          <ac:chgData name="Viner Scholars" userId="f5725697-fb02-434e-be77-d8d4ecda9927" providerId="ADAL" clId="{058DFC0F-68CD-49A3-86F8-1A63B3483DEC}" dt="2023-08-14T20:22:50.131" v="418" actId="14100"/>
          <ac:picMkLst>
            <pc:docMk/>
            <pc:sldMk cId="1031053" sldId="277"/>
            <ac:picMk id="10" creationId="{E798B7C8-D170-4F61-85D3-37D6DE004A67}"/>
          </ac:picMkLst>
        </pc:picChg>
        <pc:picChg chg="add del mod">
          <ac:chgData name="Viner Scholars" userId="f5725697-fb02-434e-be77-d8d4ecda9927" providerId="ADAL" clId="{058DFC0F-68CD-49A3-86F8-1A63B3483DEC}" dt="2023-08-14T23:21:25.495" v="430"/>
          <ac:picMkLst>
            <pc:docMk/>
            <pc:sldMk cId="1031053" sldId="277"/>
            <ac:picMk id="1026" creationId="{DF7539C5-42F7-83A6-4FD6-1B5811D8366B}"/>
          </ac:picMkLst>
        </pc:picChg>
        <pc:picChg chg="add mod">
          <ac:chgData name="Viner Scholars" userId="f5725697-fb02-434e-be77-d8d4ecda9927" providerId="ADAL" clId="{058DFC0F-68CD-49A3-86F8-1A63B3483DEC}" dt="2023-08-14T23:22:15.104" v="442" actId="1076"/>
          <ac:picMkLst>
            <pc:docMk/>
            <pc:sldMk cId="1031053" sldId="277"/>
            <ac:picMk id="1028" creationId="{65A3A365-9F92-AE46-55CC-B2B25675DDF8}"/>
          </ac:picMkLst>
        </pc:picChg>
        <pc:cxnChg chg="mod">
          <ac:chgData name="Viner Scholars" userId="f5725697-fb02-434e-be77-d8d4ecda9927" providerId="ADAL" clId="{058DFC0F-68CD-49A3-86F8-1A63B3483DEC}" dt="2023-08-14T23:22:09.203" v="440" actId="14100"/>
          <ac:cxnSpMkLst>
            <pc:docMk/>
            <pc:sldMk cId="1031053" sldId="277"/>
            <ac:cxnSpMk id="15" creationId="{A7D60DE8-5B27-45AE-A2FC-1E0FE6720904}"/>
          </ac:cxnSpMkLst>
        </pc:cxnChg>
        <pc:cxnChg chg="mod">
          <ac:chgData name="Viner Scholars" userId="f5725697-fb02-434e-be77-d8d4ecda9927" providerId="ADAL" clId="{058DFC0F-68CD-49A3-86F8-1A63B3483DEC}" dt="2023-08-14T20:20:42.734" v="408" actId="14100"/>
          <ac:cxnSpMkLst>
            <pc:docMk/>
            <pc:sldMk cId="1031053" sldId="277"/>
            <ac:cxnSpMk id="16" creationId="{9190697C-684D-49C1-AC37-3FD7897C553D}"/>
          </ac:cxnSpMkLst>
        </pc:cxnChg>
        <pc:cxnChg chg="add mod">
          <ac:chgData name="Viner Scholars" userId="f5725697-fb02-434e-be77-d8d4ecda9927" providerId="ADAL" clId="{058DFC0F-68CD-49A3-86F8-1A63B3483DEC}" dt="2023-08-14T23:22:27.918" v="444" actId="1076"/>
          <ac:cxnSpMkLst>
            <pc:docMk/>
            <pc:sldMk cId="1031053" sldId="277"/>
            <ac:cxnSpMk id="20" creationId="{D18A822E-A703-BFB8-8609-70D77494E63F}"/>
          </ac:cxnSpMkLst>
        </pc:cxnChg>
      </pc:sldChg>
      <pc:sldChg chg="modSp mod">
        <pc:chgData name="Viner Scholars" userId="f5725697-fb02-434e-be77-d8d4ecda9927" providerId="ADAL" clId="{058DFC0F-68CD-49A3-86F8-1A63B3483DEC}" dt="2023-08-14T19:54:40.034" v="196" actId="1076"/>
        <pc:sldMkLst>
          <pc:docMk/>
          <pc:sldMk cId="1551863646" sldId="279"/>
        </pc:sldMkLst>
        <pc:spChg chg="mod">
          <ac:chgData name="Viner Scholars" userId="f5725697-fb02-434e-be77-d8d4ecda9927" providerId="ADAL" clId="{058DFC0F-68CD-49A3-86F8-1A63B3483DEC}" dt="2023-08-14T19:54:40.034" v="196" actId="1076"/>
          <ac:spMkLst>
            <pc:docMk/>
            <pc:sldMk cId="1551863646" sldId="279"/>
            <ac:spMk id="2" creationId="{00000000-0000-0000-0000-000000000000}"/>
          </ac:spMkLst>
        </pc:spChg>
        <pc:spChg chg="mod">
          <ac:chgData name="Viner Scholars" userId="f5725697-fb02-434e-be77-d8d4ecda9927" providerId="ADAL" clId="{058DFC0F-68CD-49A3-86F8-1A63B3483DEC}" dt="2023-08-14T19:54:29.366" v="195" actId="1076"/>
          <ac:spMkLst>
            <pc:docMk/>
            <pc:sldMk cId="1551863646" sldId="279"/>
            <ac:spMk id="4" creationId="{00000000-0000-0000-0000-000000000000}"/>
          </ac:spMkLst>
        </pc:spChg>
      </pc:sldChg>
      <pc:sldChg chg="delSp modSp mod">
        <pc:chgData name="Viner Scholars" userId="f5725697-fb02-434e-be77-d8d4ecda9927" providerId="ADAL" clId="{058DFC0F-68CD-49A3-86F8-1A63B3483DEC}" dt="2023-08-16T15:06:30.320" v="2243" actId="20577"/>
        <pc:sldMkLst>
          <pc:docMk/>
          <pc:sldMk cId="1384658117" sldId="286"/>
        </pc:sldMkLst>
        <pc:spChg chg="mod">
          <ac:chgData name="Viner Scholars" userId="f5725697-fb02-434e-be77-d8d4ecda9927" providerId="ADAL" clId="{058DFC0F-68CD-49A3-86F8-1A63B3483DEC}" dt="2023-08-16T15:06:30.320" v="2243" actId="20577"/>
          <ac:spMkLst>
            <pc:docMk/>
            <pc:sldMk cId="1384658117" sldId="286"/>
            <ac:spMk id="5" creationId="{00000000-0000-0000-0000-000000000000}"/>
          </ac:spMkLst>
        </pc:spChg>
        <pc:spChg chg="del mod">
          <ac:chgData name="Viner Scholars" userId="f5725697-fb02-434e-be77-d8d4ecda9927" providerId="ADAL" clId="{058DFC0F-68CD-49A3-86F8-1A63B3483DEC}" dt="2023-08-15T17:44:11.880" v="1371" actId="478"/>
          <ac:spMkLst>
            <pc:docMk/>
            <pc:sldMk cId="1384658117" sldId="286"/>
            <ac:spMk id="14" creationId="{00000000-0000-0000-0000-000000000000}"/>
          </ac:spMkLst>
        </pc:spChg>
      </pc:sldChg>
      <pc:sldChg chg="modSp mod">
        <pc:chgData name="Viner Scholars" userId="f5725697-fb02-434e-be77-d8d4ecda9927" providerId="ADAL" clId="{058DFC0F-68CD-49A3-86F8-1A63B3483DEC}" dt="2023-08-16T15:13:58.474" v="2244" actId="20577"/>
        <pc:sldMkLst>
          <pc:docMk/>
          <pc:sldMk cId="3754061777" sldId="287"/>
        </pc:sldMkLst>
        <pc:spChg chg="mod">
          <ac:chgData name="Viner Scholars" userId="f5725697-fb02-434e-be77-d8d4ecda9927" providerId="ADAL" clId="{058DFC0F-68CD-49A3-86F8-1A63B3483DEC}" dt="2023-08-16T15:13:58.474" v="2244" actId="20577"/>
          <ac:spMkLst>
            <pc:docMk/>
            <pc:sldMk cId="3754061777" sldId="287"/>
            <ac:spMk id="2" creationId="{00000000-0000-0000-0000-000000000000}"/>
          </ac:spMkLst>
        </pc:spChg>
        <pc:picChg chg="mod">
          <ac:chgData name="Viner Scholars" userId="f5725697-fb02-434e-be77-d8d4ecda9927" providerId="ADAL" clId="{058DFC0F-68CD-49A3-86F8-1A63B3483DEC}" dt="2023-08-15T17:08:50.596" v="896" actId="1076"/>
          <ac:picMkLst>
            <pc:docMk/>
            <pc:sldMk cId="3754061777" sldId="287"/>
            <ac:picMk id="7" creationId="{00000000-0000-0000-0000-000000000000}"/>
          </ac:picMkLst>
        </pc:picChg>
      </pc:sldChg>
      <pc:sldChg chg="del">
        <pc:chgData name="Viner Scholars" userId="f5725697-fb02-434e-be77-d8d4ecda9927" providerId="ADAL" clId="{058DFC0F-68CD-49A3-86F8-1A63B3483DEC}" dt="2023-08-14T19:09:57.714" v="49" actId="2696"/>
        <pc:sldMkLst>
          <pc:docMk/>
          <pc:sldMk cId="768763127" sldId="305"/>
        </pc:sldMkLst>
      </pc:sldChg>
      <pc:sldChg chg="del">
        <pc:chgData name="Viner Scholars" userId="f5725697-fb02-434e-be77-d8d4ecda9927" providerId="ADAL" clId="{058DFC0F-68CD-49A3-86F8-1A63B3483DEC}" dt="2023-08-16T15:03:52.290" v="2231" actId="2696"/>
        <pc:sldMkLst>
          <pc:docMk/>
          <pc:sldMk cId="4007304548" sldId="324"/>
        </pc:sldMkLst>
      </pc:sldChg>
      <pc:sldChg chg="modSp mod">
        <pc:chgData name="Viner Scholars" userId="f5725697-fb02-434e-be77-d8d4ecda9927" providerId="ADAL" clId="{058DFC0F-68CD-49A3-86F8-1A63B3483DEC}" dt="2023-08-16T15:05:05.351" v="2241" actId="20577"/>
        <pc:sldMkLst>
          <pc:docMk/>
          <pc:sldMk cId="2735676595" sldId="342"/>
        </pc:sldMkLst>
        <pc:spChg chg="mod">
          <ac:chgData name="Viner Scholars" userId="f5725697-fb02-434e-be77-d8d4ecda9927" providerId="ADAL" clId="{058DFC0F-68CD-49A3-86F8-1A63B3483DEC}" dt="2023-08-16T15:05:05.351" v="2241" actId="20577"/>
          <ac:spMkLst>
            <pc:docMk/>
            <pc:sldMk cId="2735676595" sldId="342"/>
            <ac:spMk id="9" creationId="{9503D45B-6FFB-4275-A037-5E61E2E144A3}"/>
          </ac:spMkLst>
        </pc:spChg>
      </pc:sldChg>
      <pc:sldChg chg="modSp del mod">
        <pc:chgData name="Viner Scholars" userId="f5725697-fb02-434e-be77-d8d4ecda9927" providerId="ADAL" clId="{058DFC0F-68CD-49A3-86F8-1A63B3483DEC}" dt="2023-08-14T20:07:03.587" v="360" actId="27918"/>
        <pc:sldMkLst>
          <pc:docMk/>
          <pc:sldMk cId="4191653936" sldId="346"/>
        </pc:sldMkLst>
        <pc:graphicFrameChg chg="mod">
          <ac:chgData name="Viner Scholars" userId="f5725697-fb02-434e-be77-d8d4ecda9927" providerId="ADAL" clId="{058DFC0F-68CD-49A3-86F8-1A63B3483DEC}" dt="2023-08-14T20:06:28.534" v="357" actId="1957"/>
          <ac:graphicFrameMkLst>
            <pc:docMk/>
            <pc:sldMk cId="4191653936" sldId="346"/>
            <ac:graphicFrameMk id="2" creationId="{B243EC03-407F-925D-AFA5-DFBEE762E838}"/>
          </ac:graphicFrameMkLst>
        </pc:graphicFrameChg>
      </pc:sldChg>
      <pc:sldChg chg="modSp del mod">
        <pc:chgData name="Viner Scholars" userId="f5725697-fb02-434e-be77-d8d4ecda9927" providerId="ADAL" clId="{058DFC0F-68CD-49A3-86F8-1A63B3483DEC}" dt="2023-08-15T17:13:08.741" v="933" actId="2696"/>
        <pc:sldMkLst>
          <pc:docMk/>
          <pc:sldMk cId="3939817218" sldId="350"/>
        </pc:sldMkLst>
        <pc:spChg chg="mod">
          <ac:chgData name="Viner Scholars" userId="f5725697-fb02-434e-be77-d8d4ecda9927" providerId="ADAL" clId="{058DFC0F-68CD-49A3-86F8-1A63B3483DEC}" dt="2023-08-14T19:49:18.200" v="149" actId="20577"/>
          <ac:spMkLst>
            <pc:docMk/>
            <pc:sldMk cId="3939817218" sldId="350"/>
            <ac:spMk id="2" creationId="{00000000-0000-0000-0000-000000000000}"/>
          </ac:spMkLst>
        </pc:spChg>
      </pc:sldChg>
      <pc:sldChg chg="addSp delSp modSp mod">
        <pc:chgData name="Viner Scholars" userId="f5725697-fb02-434e-be77-d8d4ecda9927" providerId="ADAL" clId="{058DFC0F-68CD-49A3-86F8-1A63B3483DEC}" dt="2023-08-16T14:49:07.241" v="2211" actId="20577"/>
        <pc:sldMkLst>
          <pc:docMk/>
          <pc:sldMk cId="846259042" sldId="351"/>
        </pc:sldMkLst>
        <pc:spChg chg="del mod">
          <ac:chgData name="Viner Scholars" userId="f5725697-fb02-434e-be77-d8d4ecda9927" providerId="ADAL" clId="{058DFC0F-68CD-49A3-86F8-1A63B3483DEC}" dt="2023-08-15T00:50:04.863" v="674" actId="478"/>
          <ac:spMkLst>
            <pc:docMk/>
            <pc:sldMk cId="846259042" sldId="351"/>
            <ac:spMk id="5" creationId="{A7040AE6-8641-4330-946B-C86B160712B3}"/>
          </ac:spMkLst>
        </pc:spChg>
        <pc:spChg chg="add mod">
          <ac:chgData name="Viner Scholars" userId="f5725697-fb02-434e-be77-d8d4ecda9927" providerId="ADAL" clId="{058DFC0F-68CD-49A3-86F8-1A63B3483DEC}" dt="2023-08-16T14:49:07.241" v="2211" actId="20577"/>
          <ac:spMkLst>
            <pc:docMk/>
            <pc:sldMk cId="846259042" sldId="351"/>
            <ac:spMk id="11" creationId="{8222EAD7-E2F7-CB69-4E94-1D6A23302DED}"/>
          </ac:spMkLst>
        </pc:spChg>
        <pc:graphicFrameChg chg="add mod">
          <ac:chgData name="Viner Scholars" userId="f5725697-fb02-434e-be77-d8d4ecda9927" providerId="ADAL" clId="{058DFC0F-68CD-49A3-86F8-1A63B3483DEC}" dt="2023-08-15T17:22:03.209" v="935" actId="1076"/>
          <ac:graphicFrameMkLst>
            <pc:docMk/>
            <pc:sldMk cId="846259042" sldId="351"/>
            <ac:graphicFrameMk id="10" creationId="{503C506F-AF91-35BA-5185-438195094651}"/>
          </ac:graphicFrameMkLst>
        </pc:graphicFrameChg>
      </pc:sldChg>
      <pc:sldChg chg="del">
        <pc:chgData name="Viner Scholars" userId="f5725697-fb02-434e-be77-d8d4ecda9927" providerId="ADAL" clId="{058DFC0F-68CD-49A3-86F8-1A63B3483DEC}" dt="2023-08-14T19:09:31.126" v="47" actId="2696"/>
        <pc:sldMkLst>
          <pc:docMk/>
          <pc:sldMk cId="1373126779" sldId="353"/>
        </pc:sldMkLst>
      </pc:sldChg>
      <pc:sldChg chg="addSp delSp modSp mod">
        <pc:chgData name="Viner Scholars" userId="f5725697-fb02-434e-be77-d8d4ecda9927" providerId="ADAL" clId="{058DFC0F-68CD-49A3-86F8-1A63B3483DEC}" dt="2023-08-16T15:03:01.219" v="2230" actId="1076"/>
        <pc:sldMkLst>
          <pc:docMk/>
          <pc:sldMk cId="3548198312" sldId="356"/>
        </pc:sldMkLst>
        <pc:picChg chg="del">
          <ac:chgData name="Viner Scholars" userId="f5725697-fb02-434e-be77-d8d4ecda9927" providerId="ADAL" clId="{058DFC0F-68CD-49A3-86F8-1A63B3483DEC}" dt="2023-08-16T14:51:35.185" v="2220" actId="478"/>
          <ac:picMkLst>
            <pc:docMk/>
            <pc:sldMk cId="3548198312" sldId="356"/>
            <ac:picMk id="3" creationId="{11664255-05EA-6492-E4D4-8E56C424CD6E}"/>
          </ac:picMkLst>
        </pc:picChg>
        <pc:picChg chg="add del mod">
          <ac:chgData name="Viner Scholars" userId="f5725697-fb02-434e-be77-d8d4ecda9927" providerId="ADAL" clId="{058DFC0F-68CD-49A3-86F8-1A63B3483DEC}" dt="2023-08-16T14:52:22.257" v="2227" actId="478"/>
          <ac:picMkLst>
            <pc:docMk/>
            <pc:sldMk cId="3548198312" sldId="356"/>
            <ac:picMk id="6" creationId="{86963AFC-1059-D79B-654C-C7FAE4D30810}"/>
          </ac:picMkLst>
        </pc:picChg>
        <pc:picChg chg="add mod">
          <ac:chgData name="Viner Scholars" userId="f5725697-fb02-434e-be77-d8d4ecda9927" providerId="ADAL" clId="{058DFC0F-68CD-49A3-86F8-1A63B3483DEC}" dt="2023-08-16T15:03:01.219" v="2230" actId="1076"/>
          <ac:picMkLst>
            <pc:docMk/>
            <pc:sldMk cId="3548198312" sldId="356"/>
            <ac:picMk id="9" creationId="{95C1BB25-8DCF-CB44-E29E-FC5CA62496AC}"/>
          </ac:picMkLst>
        </pc:picChg>
      </pc:sldChg>
      <pc:sldChg chg="modSp add mod">
        <pc:chgData name="Viner Scholars" userId="f5725697-fb02-434e-be77-d8d4ecda9927" providerId="ADAL" clId="{058DFC0F-68CD-49A3-86F8-1A63B3483DEC}" dt="2023-08-14T20:16:59.106" v="372" actId="27918"/>
        <pc:sldMkLst>
          <pc:docMk/>
          <pc:sldMk cId="1383554348" sldId="357"/>
        </pc:sldMkLst>
        <pc:graphicFrameChg chg="mod">
          <ac:chgData name="Viner Scholars" userId="f5725697-fb02-434e-be77-d8d4ecda9927" providerId="ADAL" clId="{058DFC0F-68CD-49A3-86F8-1A63B3483DEC}" dt="2023-08-14T19:51:58.551" v="150" actId="1957"/>
          <ac:graphicFrameMkLst>
            <pc:docMk/>
            <pc:sldMk cId="1383554348" sldId="357"/>
            <ac:graphicFrameMk id="10" creationId="{6ADAF970-B671-4642-91AD-46083C77471B}"/>
          </ac:graphicFrameMkLst>
        </pc:graphicFrameChg>
      </pc:sldChg>
      <pc:sldChg chg="modSp add mod">
        <pc:chgData name="Viner Scholars" userId="f5725697-fb02-434e-be77-d8d4ecda9927" providerId="ADAL" clId="{058DFC0F-68CD-49A3-86F8-1A63B3483DEC}" dt="2023-08-14T19:58:54.329" v="338" actId="1076"/>
        <pc:sldMkLst>
          <pc:docMk/>
          <pc:sldMk cId="1764805309" sldId="358"/>
        </pc:sldMkLst>
        <pc:spChg chg="mod">
          <ac:chgData name="Viner Scholars" userId="f5725697-fb02-434e-be77-d8d4ecda9927" providerId="ADAL" clId="{058DFC0F-68CD-49A3-86F8-1A63B3483DEC}" dt="2023-08-14T19:57:53.687" v="308" actId="6549"/>
          <ac:spMkLst>
            <pc:docMk/>
            <pc:sldMk cId="1764805309" sldId="358"/>
            <ac:spMk id="5" creationId="{A1D143A9-26FF-9E74-357C-6A991F5AF036}"/>
          </ac:spMkLst>
        </pc:spChg>
        <pc:spChg chg="mod">
          <ac:chgData name="Viner Scholars" userId="f5725697-fb02-434e-be77-d8d4ecda9927" providerId="ADAL" clId="{058DFC0F-68CD-49A3-86F8-1A63B3483DEC}" dt="2023-08-14T19:58:31.979" v="335" actId="20577"/>
          <ac:spMkLst>
            <pc:docMk/>
            <pc:sldMk cId="1764805309" sldId="358"/>
            <ac:spMk id="11" creationId="{00000000-0000-0000-0000-000000000000}"/>
          </ac:spMkLst>
        </pc:spChg>
        <pc:picChg chg="mod">
          <ac:chgData name="Viner Scholars" userId="f5725697-fb02-434e-be77-d8d4ecda9927" providerId="ADAL" clId="{058DFC0F-68CD-49A3-86F8-1A63B3483DEC}" dt="2023-08-14T19:58:54.329" v="338" actId="1076"/>
          <ac:picMkLst>
            <pc:docMk/>
            <pc:sldMk cId="1764805309" sldId="358"/>
            <ac:picMk id="7" creationId="{00000000-0000-0000-0000-000000000000}"/>
          </ac:picMkLst>
        </pc:picChg>
      </pc:sldChg>
      <pc:sldChg chg="new del">
        <pc:chgData name="Viner Scholars" userId="f5725697-fb02-434e-be77-d8d4ecda9927" providerId="ADAL" clId="{058DFC0F-68CD-49A3-86F8-1A63B3483DEC}" dt="2023-08-15T17:01:20.263" v="705" actId="47"/>
        <pc:sldMkLst>
          <pc:docMk/>
          <pc:sldMk cId="1161414089" sldId="359"/>
        </pc:sldMkLst>
      </pc:sldChg>
      <pc:sldChg chg="add">
        <pc:chgData name="Viner Scholars" userId="f5725697-fb02-434e-be77-d8d4ecda9927" providerId="ADAL" clId="{058DFC0F-68CD-49A3-86F8-1A63B3483DEC}" dt="2023-08-15T17:13:03.747" v="932"/>
        <pc:sldMkLst>
          <pc:docMk/>
          <pc:sldMk cId="1253002854" sldId="359"/>
        </pc:sldMkLst>
      </pc:sldChg>
      <pc:sldChg chg="addSp delSp modSp mod">
        <pc:chgData name="Viner Scholars" userId="f5725697-fb02-434e-be77-d8d4ecda9927" providerId="ADAL" clId="{058DFC0F-68CD-49A3-86F8-1A63B3483DEC}" dt="2023-08-16T14:51:17.922" v="2219" actId="1076"/>
        <pc:sldMkLst>
          <pc:docMk/>
          <pc:sldMk cId="2925857367" sldId="360"/>
        </pc:sldMkLst>
        <pc:spChg chg="mod">
          <ac:chgData name="Viner Scholars" userId="f5725697-fb02-434e-be77-d8d4ecda9927" providerId="ADAL" clId="{058DFC0F-68CD-49A3-86F8-1A63B3483DEC}" dt="2023-08-16T14:50:33.342" v="2213" actId="20577"/>
          <ac:spMkLst>
            <pc:docMk/>
            <pc:sldMk cId="2925857367" sldId="360"/>
            <ac:spMk id="8" creationId="{18AACFDE-A548-4CC8-97CD-E799EC8212D6}"/>
          </ac:spMkLst>
        </pc:spChg>
        <pc:picChg chg="del">
          <ac:chgData name="Viner Scholars" userId="f5725697-fb02-434e-be77-d8d4ecda9927" providerId="ADAL" clId="{058DFC0F-68CD-49A3-86F8-1A63B3483DEC}" dt="2023-08-16T14:51:03.882" v="2214" actId="478"/>
          <ac:picMkLst>
            <pc:docMk/>
            <pc:sldMk cId="2925857367" sldId="360"/>
            <ac:picMk id="3" creationId="{11664255-05EA-6492-E4D4-8E56C424CD6E}"/>
          </ac:picMkLst>
        </pc:picChg>
        <pc:picChg chg="add mod">
          <ac:chgData name="Viner Scholars" userId="f5725697-fb02-434e-be77-d8d4ecda9927" providerId="ADAL" clId="{058DFC0F-68CD-49A3-86F8-1A63B3483DEC}" dt="2023-08-16T14:51:17.922" v="2219" actId="1076"/>
          <ac:picMkLst>
            <pc:docMk/>
            <pc:sldMk cId="2925857367" sldId="360"/>
            <ac:picMk id="6" creationId="{8C8F5E68-9EA4-C2BF-432F-73C7DA9293D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dirty="0"/>
              <a:t>New Scholarships Awarded by Year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7344382878066174E-2"/>
          <c:y val="0.12985494615554363"/>
          <c:w val="0.87723228346456694"/>
          <c:h val="0.69406028543307086"/>
        </c:manualLayout>
      </c:layout>
      <c:barChart>
        <c:barDir val="bar"/>
        <c:grouping val="clustered"/>
        <c:varyColors val="0"/>
        <c:ser>
          <c:idx val="0"/>
          <c:order val="0"/>
          <c:tx>
            <c:strRef>
              <c:f>Sheet1!$B$1</c:f>
              <c:strCache>
                <c:ptCount val="1"/>
                <c:pt idx="0">
                  <c:v>Number of Scholarships Awarded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General</c:formatCode>
                <c:ptCount val="9"/>
                <c:pt idx="0">
                  <c:v>18</c:v>
                </c:pt>
                <c:pt idx="1">
                  <c:v>28</c:v>
                </c:pt>
                <c:pt idx="2">
                  <c:v>35</c:v>
                </c:pt>
                <c:pt idx="3">
                  <c:v>30</c:v>
                </c:pt>
                <c:pt idx="4">
                  <c:v>29</c:v>
                </c:pt>
                <c:pt idx="5">
                  <c:v>34</c:v>
                </c:pt>
                <c:pt idx="6">
                  <c:v>35</c:v>
                </c:pt>
                <c:pt idx="7">
                  <c:v>32</c:v>
                </c:pt>
                <c:pt idx="8">
                  <c:v>35</c:v>
                </c:pt>
              </c:numCache>
            </c:numRef>
          </c:val>
          <c:extLst>
            <c:ext xmlns:c16="http://schemas.microsoft.com/office/drawing/2014/chart" uri="{C3380CC4-5D6E-409C-BE32-E72D297353CC}">
              <c16:uniqueId val="{00000000-1832-40B4-8DF8-670F06DEFEE2}"/>
            </c:ext>
          </c:extLst>
        </c:ser>
        <c:dLbls>
          <c:dLblPos val="inEnd"/>
          <c:showLegendKey val="0"/>
          <c:showVal val="1"/>
          <c:showCatName val="0"/>
          <c:showSerName val="0"/>
          <c:showPercent val="0"/>
          <c:showBubbleSize val="0"/>
        </c:dLbls>
        <c:gapWidth val="65"/>
        <c:axId val="1803587663"/>
        <c:axId val="1803982223"/>
      </c:barChart>
      <c:catAx>
        <c:axId val="1803587663"/>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dirty="0"/>
                  <a:t>Year</a:t>
                </a:r>
              </a:p>
            </c:rich>
          </c:tx>
          <c:layout>
            <c:manualLayout>
              <c:xMode val="edge"/>
              <c:yMode val="edge"/>
              <c:x val="3.4721656820946413E-3"/>
              <c:y val="0.4296758969850604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803982223"/>
        <c:crosses val="autoZero"/>
        <c:auto val="1"/>
        <c:lblAlgn val="ctr"/>
        <c:lblOffset val="100"/>
        <c:noMultiLvlLbl val="0"/>
      </c:catAx>
      <c:valAx>
        <c:axId val="1803982223"/>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803587663"/>
        <c:crosses val="autoZero"/>
        <c:crossBetween val="between"/>
      </c:valAx>
      <c:spPr>
        <a:noFill/>
        <a:ln>
          <a:noFill/>
        </a:ln>
        <a:effectLst/>
      </c:spPr>
    </c:plotArea>
    <c:legend>
      <c:legendPos val="b"/>
      <c:layout>
        <c:manualLayout>
          <c:xMode val="edge"/>
          <c:yMode val="edge"/>
          <c:x val="0.6172617274915827"/>
          <c:y val="0.91783389240702051"/>
          <c:w val="0.38273833000495538"/>
          <c:h val="7.810862512265896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2023 -2024 Current Viner Scholars by Highschool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Total Scholars</c:v>
                </c:pt>
              </c:strCache>
            </c:strRef>
          </c:tx>
          <c:spPr>
            <a:solidFill>
              <a:schemeClr val="accent1">
                <a:alpha val="85000"/>
              </a:schemeClr>
            </a:solidFill>
            <a:ln w="9525" cap="flat" cmpd="sng" algn="ctr">
              <a:solidFill>
                <a:schemeClr val="accent1">
                  <a:lumMod val="7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Village Academy</c:v>
                </c:pt>
                <c:pt idx="1">
                  <c:v>Homeschool</c:v>
                </c:pt>
                <c:pt idx="2">
                  <c:v>American Heritage</c:v>
                </c:pt>
                <c:pt idx="3">
                  <c:v>Boynton High</c:v>
                </c:pt>
                <c:pt idx="4">
                  <c:v>Katz Yeshiva</c:v>
                </c:pt>
                <c:pt idx="5">
                  <c:v>Spanish River</c:v>
                </c:pt>
                <c:pt idx="6">
                  <c:v>St. John Paul</c:v>
                </c:pt>
                <c:pt idx="7">
                  <c:v>West Boca High</c:v>
                </c:pt>
                <c:pt idx="8">
                  <c:v>Olympic Heights</c:v>
                </c:pt>
                <c:pt idx="9">
                  <c:v>Boca High</c:v>
                </c:pt>
                <c:pt idx="10">
                  <c:v>Atlantic High</c:v>
                </c:pt>
              </c:strCache>
            </c:strRef>
          </c:cat>
          <c:val>
            <c:numRef>
              <c:f>Sheet1!$B$2:$B$12</c:f>
              <c:numCache>
                <c:formatCode>General</c:formatCode>
                <c:ptCount val="11"/>
                <c:pt idx="0">
                  <c:v>1</c:v>
                </c:pt>
                <c:pt idx="1">
                  <c:v>1</c:v>
                </c:pt>
                <c:pt idx="2">
                  <c:v>1</c:v>
                </c:pt>
                <c:pt idx="3">
                  <c:v>1</c:v>
                </c:pt>
                <c:pt idx="4">
                  <c:v>2</c:v>
                </c:pt>
                <c:pt idx="5">
                  <c:v>4</c:v>
                </c:pt>
                <c:pt idx="6">
                  <c:v>5</c:v>
                </c:pt>
                <c:pt idx="7">
                  <c:v>17</c:v>
                </c:pt>
                <c:pt idx="8">
                  <c:v>18</c:v>
                </c:pt>
                <c:pt idx="9">
                  <c:v>20</c:v>
                </c:pt>
                <c:pt idx="10">
                  <c:v>61</c:v>
                </c:pt>
              </c:numCache>
            </c:numRef>
          </c:val>
          <c:extLst>
            <c:ext xmlns:c16="http://schemas.microsoft.com/office/drawing/2014/chart" uri="{C3380CC4-5D6E-409C-BE32-E72D297353CC}">
              <c16:uniqueId val="{00000000-3B84-47B9-983B-5135FD6151C1}"/>
            </c:ext>
          </c:extLst>
        </c:ser>
        <c:dLbls>
          <c:showLegendKey val="0"/>
          <c:showVal val="0"/>
          <c:showCatName val="0"/>
          <c:showSerName val="0"/>
          <c:showPercent val="0"/>
          <c:showBubbleSize val="0"/>
        </c:dLbls>
        <c:gapWidth val="65"/>
        <c:axId val="1124724216"/>
        <c:axId val="1124721920"/>
      </c:barChart>
      <c:catAx>
        <c:axId val="112472421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124721920"/>
        <c:crosses val="autoZero"/>
        <c:auto val="1"/>
        <c:lblAlgn val="ctr"/>
        <c:lblOffset val="100"/>
        <c:noMultiLvlLbl val="0"/>
      </c:catAx>
      <c:valAx>
        <c:axId val="112472192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Number of Students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24724216"/>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197"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000" dirty="0"/>
              <a:t>2023 -2024 Current</a:t>
            </a:r>
            <a:r>
              <a:rPr lang="en-US" sz="2000" baseline="0" dirty="0"/>
              <a:t> </a:t>
            </a:r>
            <a:r>
              <a:rPr lang="en-US" sz="2000" dirty="0"/>
              <a:t>Viner Scholars by University/ College</a:t>
            </a:r>
          </a:p>
        </c:rich>
      </c:tx>
      <c:layout>
        <c:manualLayout>
          <c:xMode val="edge"/>
          <c:yMode val="edge"/>
          <c:x val="0.15278609694680317"/>
          <c:y val="7.9654071357922115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Total Scholars</c:v>
                </c:pt>
              </c:strCache>
            </c:strRef>
          </c:tx>
          <c:spPr>
            <a:solidFill>
              <a:schemeClr val="accent1">
                <a:alpha val="85000"/>
              </a:schemeClr>
            </a:solidFill>
            <a:ln w="9525" cap="flat" cmpd="sng" algn="ctr">
              <a:solidFill>
                <a:schemeClr val="accent1">
                  <a:lumMod val="7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3"/>
                <c:pt idx="0">
                  <c:v>BCC</c:v>
                </c:pt>
                <c:pt idx="1">
                  <c:v>Sante Fe</c:v>
                </c:pt>
                <c:pt idx="2">
                  <c:v>VALENCIA</c:v>
                </c:pt>
                <c:pt idx="3">
                  <c:v>FGCU</c:v>
                </c:pt>
                <c:pt idx="4">
                  <c:v>FAMU</c:v>
                </c:pt>
                <c:pt idx="5">
                  <c:v>UNF</c:v>
                </c:pt>
                <c:pt idx="6">
                  <c:v>PB STATE</c:v>
                </c:pt>
                <c:pt idx="7">
                  <c:v>USF</c:v>
                </c:pt>
                <c:pt idx="8">
                  <c:v>FIU</c:v>
                </c:pt>
                <c:pt idx="9">
                  <c:v>UF</c:v>
                </c:pt>
                <c:pt idx="10">
                  <c:v>FAU</c:v>
                </c:pt>
                <c:pt idx="11">
                  <c:v>UCF</c:v>
                </c:pt>
                <c:pt idx="12">
                  <c:v>FSU</c:v>
                </c:pt>
              </c:strCache>
            </c:strRef>
          </c:cat>
          <c:val>
            <c:numRef>
              <c:f>Sheet1!$B$2:$B$14</c:f>
              <c:numCache>
                <c:formatCode>General</c:formatCode>
                <c:ptCount val="13"/>
                <c:pt idx="0">
                  <c:v>1</c:v>
                </c:pt>
                <c:pt idx="1">
                  <c:v>1</c:v>
                </c:pt>
                <c:pt idx="2">
                  <c:v>2</c:v>
                </c:pt>
                <c:pt idx="3">
                  <c:v>2</c:v>
                </c:pt>
                <c:pt idx="4">
                  <c:v>3</c:v>
                </c:pt>
                <c:pt idx="5">
                  <c:v>3</c:v>
                </c:pt>
                <c:pt idx="6">
                  <c:v>6</c:v>
                </c:pt>
                <c:pt idx="7">
                  <c:v>8</c:v>
                </c:pt>
                <c:pt idx="8">
                  <c:v>9</c:v>
                </c:pt>
                <c:pt idx="9">
                  <c:v>17</c:v>
                </c:pt>
                <c:pt idx="10">
                  <c:v>19</c:v>
                </c:pt>
                <c:pt idx="11">
                  <c:v>25</c:v>
                </c:pt>
                <c:pt idx="12">
                  <c:v>29</c:v>
                </c:pt>
              </c:numCache>
            </c:numRef>
          </c:val>
          <c:extLst>
            <c:ext xmlns:c16="http://schemas.microsoft.com/office/drawing/2014/chart" uri="{C3380CC4-5D6E-409C-BE32-E72D297353CC}">
              <c16:uniqueId val="{00000000-7AA9-47DC-8276-7B8AEE143FAA}"/>
            </c:ext>
          </c:extLst>
        </c:ser>
        <c:dLbls>
          <c:showLegendKey val="0"/>
          <c:showVal val="0"/>
          <c:showCatName val="0"/>
          <c:showSerName val="0"/>
          <c:showPercent val="0"/>
          <c:showBubbleSize val="0"/>
        </c:dLbls>
        <c:gapWidth val="65"/>
        <c:axId val="1124724216"/>
        <c:axId val="1124721920"/>
      </c:barChart>
      <c:catAx>
        <c:axId val="112472421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124721920"/>
        <c:crosses val="autoZero"/>
        <c:auto val="1"/>
        <c:lblAlgn val="ctr"/>
        <c:lblOffset val="100"/>
        <c:noMultiLvlLbl val="0"/>
      </c:catAx>
      <c:valAx>
        <c:axId val="112472192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Number of Students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124724216"/>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197"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Class of 2024 Diverse</a:t>
            </a:r>
            <a:r>
              <a:rPr lang="en-US" baseline="0" dirty="0"/>
              <a:t> Scholars Population</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Class of 2024 Viner Scholars by Ethnicity</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9D-41E5-BF64-916CF49360A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9D-41E5-BF64-916CF49360A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9D-41E5-BF64-916CF49360A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9D-41E5-BF64-916CF49360A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African American</c:v>
                </c:pt>
                <c:pt idx="1">
                  <c:v>Hispanic</c:v>
                </c:pt>
                <c:pt idx="2">
                  <c:v>Caucasion</c:v>
                </c:pt>
                <c:pt idx="3">
                  <c:v>Other</c:v>
                </c:pt>
              </c:strCache>
            </c:strRef>
          </c:cat>
          <c:val>
            <c:numRef>
              <c:f>Sheet1!$B$2:$B$5</c:f>
              <c:numCache>
                <c:formatCode>General</c:formatCode>
                <c:ptCount val="4"/>
                <c:pt idx="0">
                  <c:v>16</c:v>
                </c:pt>
                <c:pt idx="1">
                  <c:v>11</c:v>
                </c:pt>
                <c:pt idx="2">
                  <c:v>6</c:v>
                </c:pt>
                <c:pt idx="3">
                  <c:v>1</c:v>
                </c:pt>
              </c:numCache>
            </c:numRef>
          </c:val>
          <c:extLst>
            <c:ext xmlns:c16="http://schemas.microsoft.com/office/drawing/2014/chart" uri="{C3380CC4-5D6E-409C-BE32-E72D297353CC}">
              <c16:uniqueId val="{00000000-BE5A-43C2-AD59-DE8D498F16B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349" tIns="45672" rIns="91349" bIns="45672" rtlCol="0"/>
          <a:lstStyle>
            <a:lvl1pPr algn="l">
              <a:defRPr sz="1200"/>
            </a:lvl1pPr>
          </a:lstStyle>
          <a:p>
            <a:endParaRPr lang="en-US"/>
          </a:p>
        </p:txBody>
      </p:sp>
      <p:sp>
        <p:nvSpPr>
          <p:cNvPr id="3" name="Date Placeholder 2"/>
          <p:cNvSpPr>
            <a:spLocks noGrp="1"/>
          </p:cNvSpPr>
          <p:nvPr>
            <p:ph type="dt" sz="quarter" idx="1"/>
          </p:nvPr>
        </p:nvSpPr>
        <p:spPr>
          <a:xfrm>
            <a:off x="3970344" y="0"/>
            <a:ext cx="3038475" cy="465138"/>
          </a:xfrm>
          <a:prstGeom prst="rect">
            <a:avLst/>
          </a:prstGeom>
        </p:spPr>
        <p:txBody>
          <a:bodyPr vert="horz" lIns="91349" tIns="45672" rIns="91349" bIns="45672" rtlCol="0"/>
          <a:lstStyle>
            <a:lvl1pPr algn="r">
              <a:defRPr sz="1200"/>
            </a:lvl1pPr>
          </a:lstStyle>
          <a:p>
            <a:fld id="{ADFD7831-38C8-44AC-AF24-0195CE2CC1E5}" type="datetimeFigureOut">
              <a:rPr lang="en-US" smtClean="0"/>
              <a:t>8/14/2023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349" tIns="45672" rIns="91349" bIns="45672" rtlCol="0" anchor="b"/>
          <a:lstStyle>
            <a:lvl1pPr algn="l">
              <a:defRPr sz="1200"/>
            </a:lvl1pPr>
          </a:lstStyle>
          <a:p>
            <a:endParaRPr lang="en-US"/>
          </a:p>
        </p:txBody>
      </p:sp>
      <p:sp>
        <p:nvSpPr>
          <p:cNvPr id="5" name="Slide Number Placeholder 4"/>
          <p:cNvSpPr>
            <a:spLocks noGrp="1"/>
          </p:cNvSpPr>
          <p:nvPr>
            <p:ph type="sldNum" sz="quarter" idx="3"/>
          </p:nvPr>
        </p:nvSpPr>
        <p:spPr>
          <a:xfrm>
            <a:off x="3970344" y="8829675"/>
            <a:ext cx="3038475" cy="465138"/>
          </a:xfrm>
          <a:prstGeom prst="rect">
            <a:avLst/>
          </a:prstGeom>
        </p:spPr>
        <p:txBody>
          <a:bodyPr vert="horz" lIns="91349" tIns="45672" rIns="91349" bIns="45672" rtlCol="0" anchor="b"/>
          <a:lstStyle>
            <a:lvl1pPr algn="r">
              <a:defRPr sz="1200"/>
            </a:lvl1pPr>
          </a:lstStyle>
          <a:p>
            <a:fld id="{8D9E6D9C-F19E-43A3-AACE-BDE535FF4478}" type="slidenum">
              <a:rPr lang="en-US" smtClean="0"/>
              <a:t>‹#›</a:t>
            </a:fld>
            <a:endParaRPr lang="en-US"/>
          </a:p>
        </p:txBody>
      </p:sp>
    </p:spTree>
    <p:extLst>
      <p:ext uri="{BB962C8B-B14F-4D97-AF65-F5344CB8AC3E}">
        <p14:creationId xmlns:p14="http://schemas.microsoft.com/office/powerpoint/2010/main" val="230681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349" tIns="45672" rIns="91349" bIns="45672" rtlCol="0"/>
          <a:lstStyle>
            <a:lvl1pPr algn="l">
              <a:defRPr sz="1200"/>
            </a:lvl1pPr>
          </a:lstStyle>
          <a:p>
            <a:endParaRPr lang="en-US"/>
          </a:p>
        </p:txBody>
      </p:sp>
      <p:sp>
        <p:nvSpPr>
          <p:cNvPr id="3" name="Date Placeholder 2"/>
          <p:cNvSpPr>
            <a:spLocks noGrp="1"/>
          </p:cNvSpPr>
          <p:nvPr>
            <p:ph type="dt" idx="1"/>
          </p:nvPr>
        </p:nvSpPr>
        <p:spPr>
          <a:xfrm>
            <a:off x="3970344" y="0"/>
            <a:ext cx="3038475" cy="465138"/>
          </a:xfrm>
          <a:prstGeom prst="rect">
            <a:avLst/>
          </a:prstGeom>
        </p:spPr>
        <p:txBody>
          <a:bodyPr vert="horz" lIns="91349" tIns="45672" rIns="91349" bIns="45672" rtlCol="0"/>
          <a:lstStyle>
            <a:lvl1pPr algn="r">
              <a:defRPr sz="1200"/>
            </a:lvl1pPr>
          </a:lstStyle>
          <a:p>
            <a:fld id="{5D2A1C46-6DE1-43BE-865E-477040AD2191}" type="datetimeFigureOut">
              <a:rPr lang="en-US" smtClean="0"/>
              <a:t>8/14/2023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349" tIns="45672" rIns="91349" bIns="45672" rtlCol="0" anchor="ctr"/>
          <a:lstStyle/>
          <a:p>
            <a:endParaRPr lang="en-US"/>
          </a:p>
        </p:txBody>
      </p:sp>
      <p:sp>
        <p:nvSpPr>
          <p:cNvPr id="5" name="Notes Placeholder 4"/>
          <p:cNvSpPr>
            <a:spLocks noGrp="1"/>
          </p:cNvSpPr>
          <p:nvPr>
            <p:ph type="body" sz="quarter" idx="3"/>
          </p:nvPr>
        </p:nvSpPr>
        <p:spPr>
          <a:xfrm>
            <a:off x="701675" y="4416431"/>
            <a:ext cx="5607050" cy="4183063"/>
          </a:xfrm>
          <a:prstGeom prst="rect">
            <a:avLst/>
          </a:prstGeom>
        </p:spPr>
        <p:txBody>
          <a:bodyPr vert="horz" lIns="91349" tIns="45672" rIns="91349" bIns="456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349" tIns="45672" rIns="91349" bIns="45672" rtlCol="0" anchor="b"/>
          <a:lstStyle>
            <a:lvl1pPr algn="l">
              <a:defRPr sz="1200"/>
            </a:lvl1pPr>
          </a:lstStyle>
          <a:p>
            <a:endParaRPr lang="en-US"/>
          </a:p>
        </p:txBody>
      </p:sp>
      <p:sp>
        <p:nvSpPr>
          <p:cNvPr id="7" name="Slide Number Placeholder 6"/>
          <p:cNvSpPr>
            <a:spLocks noGrp="1"/>
          </p:cNvSpPr>
          <p:nvPr>
            <p:ph type="sldNum" sz="quarter" idx="5"/>
          </p:nvPr>
        </p:nvSpPr>
        <p:spPr>
          <a:xfrm>
            <a:off x="3970344" y="8829675"/>
            <a:ext cx="3038475" cy="465138"/>
          </a:xfrm>
          <a:prstGeom prst="rect">
            <a:avLst/>
          </a:prstGeom>
        </p:spPr>
        <p:txBody>
          <a:bodyPr vert="horz" lIns="91349" tIns="45672" rIns="91349" bIns="45672" rtlCol="0" anchor="b"/>
          <a:lstStyle>
            <a:lvl1pPr algn="r">
              <a:defRPr sz="1200"/>
            </a:lvl1pPr>
          </a:lstStyle>
          <a:p>
            <a:fld id="{E77C08AB-7EF6-48BF-A295-7A07BC5E9D60}" type="slidenum">
              <a:rPr lang="en-US" smtClean="0"/>
              <a:t>‹#›</a:t>
            </a:fld>
            <a:endParaRPr lang="en-US"/>
          </a:p>
        </p:txBody>
      </p:sp>
    </p:spTree>
    <p:extLst>
      <p:ext uri="{BB962C8B-B14F-4D97-AF65-F5344CB8AC3E}">
        <p14:creationId xmlns:p14="http://schemas.microsoft.com/office/powerpoint/2010/main" val="316807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1</a:t>
            </a:fld>
            <a:endParaRPr lang="en-US"/>
          </a:p>
        </p:txBody>
      </p:sp>
    </p:spTree>
    <p:extLst>
      <p:ext uri="{BB962C8B-B14F-4D97-AF65-F5344CB8AC3E}">
        <p14:creationId xmlns:p14="http://schemas.microsoft.com/office/powerpoint/2010/main" val="228656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13</a:t>
            </a:fld>
            <a:endParaRPr lang="en-US"/>
          </a:p>
        </p:txBody>
      </p:sp>
    </p:spTree>
    <p:extLst>
      <p:ext uri="{BB962C8B-B14F-4D97-AF65-F5344CB8AC3E}">
        <p14:creationId xmlns:p14="http://schemas.microsoft.com/office/powerpoint/2010/main" val="16626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16</a:t>
            </a:fld>
            <a:endParaRPr lang="en-US"/>
          </a:p>
        </p:txBody>
      </p:sp>
    </p:spTree>
    <p:extLst>
      <p:ext uri="{BB962C8B-B14F-4D97-AF65-F5344CB8AC3E}">
        <p14:creationId xmlns:p14="http://schemas.microsoft.com/office/powerpoint/2010/main" val="29456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17</a:t>
            </a:fld>
            <a:endParaRPr lang="en-US"/>
          </a:p>
        </p:txBody>
      </p:sp>
    </p:spTree>
    <p:extLst>
      <p:ext uri="{BB962C8B-B14F-4D97-AF65-F5344CB8AC3E}">
        <p14:creationId xmlns:p14="http://schemas.microsoft.com/office/powerpoint/2010/main" val="16626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18</a:t>
            </a:fld>
            <a:endParaRPr lang="en-US"/>
          </a:p>
        </p:txBody>
      </p:sp>
    </p:spTree>
    <p:extLst>
      <p:ext uri="{BB962C8B-B14F-4D97-AF65-F5344CB8AC3E}">
        <p14:creationId xmlns:p14="http://schemas.microsoft.com/office/powerpoint/2010/main" val="403960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19</a:t>
            </a:fld>
            <a:endParaRPr lang="en-US"/>
          </a:p>
        </p:txBody>
      </p:sp>
    </p:spTree>
    <p:extLst>
      <p:ext uri="{BB962C8B-B14F-4D97-AF65-F5344CB8AC3E}">
        <p14:creationId xmlns:p14="http://schemas.microsoft.com/office/powerpoint/2010/main" val="7148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20</a:t>
            </a:fld>
            <a:endParaRPr lang="en-US"/>
          </a:p>
        </p:txBody>
      </p:sp>
    </p:spTree>
    <p:extLst>
      <p:ext uri="{BB962C8B-B14F-4D97-AF65-F5344CB8AC3E}">
        <p14:creationId xmlns:p14="http://schemas.microsoft.com/office/powerpoint/2010/main" val="3638144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Cliff &amp; Eda</a:t>
            </a:r>
          </a:p>
        </p:txBody>
      </p:sp>
      <p:sp>
        <p:nvSpPr>
          <p:cNvPr id="4" name="Slide Number Placeholder 3"/>
          <p:cNvSpPr>
            <a:spLocks noGrp="1"/>
          </p:cNvSpPr>
          <p:nvPr>
            <p:ph type="sldNum" sz="quarter" idx="10"/>
          </p:nvPr>
        </p:nvSpPr>
        <p:spPr/>
        <p:txBody>
          <a:bodyPr/>
          <a:lstStyle/>
          <a:p>
            <a:fld id="{E77C08AB-7EF6-48BF-A295-7A07BC5E9D60}" type="slidenum">
              <a:rPr lang="en-US" smtClean="0"/>
              <a:t>26</a:t>
            </a:fld>
            <a:endParaRPr lang="en-US"/>
          </a:p>
        </p:txBody>
      </p:sp>
    </p:spTree>
    <p:extLst>
      <p:ext uri="{BB962C8B-B14F-4D97-AF65-F5344CB8AC3E}">
        <p14:creationId xmlns:p14="http://schemas.microsoft.com/office/powerpoint/2010/main" val="4184561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31</a:t>
            </a:fld>
            <a:endParaRPr lang="en-US"/>
          </a:p>
        </p:txBody>
      </p:sp>
    </p:spTree>
    <p:extLst>
      <p:ext uri="{BB962C8B-B14F-4D97-AF65-F5344CB8AC3E}">
        <p14:creationId xmlns:p14="http://schemas.microsoft.com/office/powerpoint/2010/main" val="5421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2</a:t>
            </a:fld>
            <a:endParaRPr lang="en-US"/>
          </a:p>
        </p:txBody>
      </p:sp>
    </p:spTree>
    <p:extLst>
      <p:ext uri="{BB962C8B-B14F-4D97-AF65-F5344CB8AC3E}">
        <p14:creationId xmlns:p14="http://schemas.microsoft.com/office/powerpoint/2010/main" val="401496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3</a:t>
            </a:fld>
            <a:endParaRPr lang="en-US"/>
          </a:p>
        </p:txBody>
      </p:sp>
    </p:spTree>
    <p:extLst>
      <p:ext uri="{BB962C8B-B14F-4D97-AF65-F5344CB8AC3E}">
        <p14:creationId xmlns:p14="http://schemas.microsoft.com/office/powerpoint/2010/main" val="100796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4</a:t>
            </a:fld>
            <a:endParaRPr lang="en-US"/>
          </a:p>
        </p:txBody>
      </p:sp>
    </p:spTree>
    <p:extLst>
      <p:ext uri="{BB962C8B-B14F-4D97-AF65-F5344CB8AC3E}">
        <p14:creationId xmlns:p14="http://schemas.microsoft.com/office/powerpoint/2010/main" val="343161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Cliff &amp; Eda</a:t>
            </a:r>
          </a:p>
        </p:txBody>
      </p:sp>
      <p:sp>
        <p:nvSpPr>
          <p:cNvPr id="4" name="Slide Number Placeholder 3"/>
          <p:cNvSpPr>
            <a:spLocks noGrp="1"/>
          </p:cNvSpPr>
          <p:nvPr>
            <p:ph type="sldNum" sz="quarter" idx="10"/>
          </p:nvPr>
        </p:nvSpPr>
        <p:spPr/>
        <p:txBody>
          <a:bodyPr/>
          <a:lstStyle/>
          <a:p>
            <a:fld id="{E77C08AB-7EF6-48BF-A295-7A07BC5E9D60}" type="slidenum">
              <a:rPr lang="en-US" smtClean="0"/>
              <a:t>5</a:t>
            </a:fld>
            <a:endParaRPr lang="en-US"/>
          </a:p>
        </p:txBody>
      </p:sp>
    </p:spTree>
    <p:extLst>
      <p:ext uri="{BB962C8B-B14F-4D97-AF65-F5344CB8AC3E}">
        <p14:creationId xmlns:p14="http://schemas.microsoft.com/office/powerpoint/2010/main" val="398568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6</a:t>
            </a:fld>
            <a:endParaRPr lang="en-US"/>
          </a:p>
        </p:txBody>
      </p:sp>
    </p:spTree>
    <p:extLst>
      <p:ext uri="{BB962C8B-B14F-4D97-AF65-F5344CB8AC3E}">
        <p14:creationId xmlns:p14="http://schemas.microsoft.com/office/powerpoint/2010/main" val="34424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Cliff &amp; Eda</a:t>
            </a:r>
          </a:p>
        </p:txBody>
      </p:sp>
      <p:sp>
        <p:nvSpPr>
          <p:cNvPr id="4" name="Slide Number Placeholder 3"/>
          <p:cNvSpPr>
            <a:spLocks noGrp="1"/>
          </p:cNvSpPr>
          <p:nvPr>
            <p:ph type="sldNum" sz="quarter" idx="10"/>
          </p:nvPr>
        </p:nvSpPr>
        <p:spPr/>
        <p:txBody>
          <a:bodyPr/>
          <a:lstStyle/>
          <a:p>
            <a:fld id="{E77C08AB-7EF6-48BF-A295-7A07BC5E9D60}" type="slidenum">
              <a:rPr lang="en-US" smtClean="0"/>
              <a:t>9</a:t>
            </a:fld>
            <a:endParaRPr lang="en-US"/>
          </a:p>
        </p:txBody>
      </p:sp>
    </p:spTree>
    <p:extLst>
      <p:ext uri="{BB962C8B-B14F-4D97-AF65-F5344CB8AC3E}">
        <p14:creationId xmlns:p14="http://schemas.microsoft.com/office/powerpoint/2010/main" val="287014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Carolyn</a:t>
            </a:r>
          </a:p>
        </p:txBody>
      </p:sp>
      <p:sp>
        <p:nvSpPr>
          <p:cNvPr id="4" name="Slide Number Placeholder 3"/>
          <p:cNvSpPr>
            <a:spLocks noGrp="1"/>
          </p:cNvSpPr>
          <p:nvPr>
            <p:ph type="sldNum" sz="quarter" idx="10"/>
          </p:nvPr>
        </p:nvSpPr>
        <p:spPr/>
        <p:txBody>
          <a:bodyPr/>
          <a:lstStyle/>
          <a:p>
            <a:fld id="{E77C08AB-7EF6-48BF-A295-7A07BC5E9D60}" type="slidenum">
              <a:rPr lang="en-US" smtClean="0"/>
              <a:t>10</a:t>
            </a:fld>
            <a:endParaRPr lang="en-US"/>
          </a:p>
        </p:txBody>
      </p:sp>
    </p:spTree>
    <p:extLst>
      <p:ext uri="{BB962C8B-B14F-4D97-AF65-F5344CB8AC3E}">
        <p14:creationId xmlns:p14="http://schemas.microsoft.com/office/powerpoint/2010/main" val="383264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Eda</a:t>
            </a:r>
          </a:p>
        </p:txBody>
      </p:sp>
      <p:sp>
        <p:nvSpPr>
          <p:cNvPr id="4" name="Slide Number Placeholder 3"/>
          <p:cNvSpPr>
            <a:spLocks noGrp="1"/>
          </p:cNvSpPr>
          <p:nvPr>
            <p:ph type="sldNum" sz="quarter" idx="10"/>
          </p:nvPr>
        </p:nvSpPr>
        <p:spPr/>
        <p:txBody>
          <a:bodyPr/>
          <a:lstStyle/>
          <a:p>
            <a:fld id="{E77C08AB-7EF6-48BF-A295-7A07BC5E9D60}" type="slidenum">
              <a:rPr lang="en-US" smtClean="0"/>
              <a:t>11</a:t>
            </a:fld>
            <a:endParaRPr lang="en-US"/>
          </a:p>
        </p:txBody>
      </p:sp>
    </p:spTree>
    <p:extLst>
      <p:ext uri="{BB962C8B-B14F-4D97-AF65-F5344CB8AC3E}">
        <p14:creationId xmlns:p14="http://schemas.microsoft.com/office/powerpoint/2010/main" val="16626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09351-AB53-4EB6-8374-29D016A09DAF}"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09351-AB53-4EB6-8374-29D016A09DAF}"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09351-AB53-4EB6-8374-29D016A09DAF}"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A09351-AB53-4EB6-8374-29D016A09DAF}"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09351-AB53-4EB6-8374-29D016A09DAF}"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09351-AB53-4EB6-8374-29D016A09DAF}"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A09351-AB53-4EB6-8374-29D016A09DAF}"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A09351-AB53-4EB6-8374-29D016A09DAF}"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09351-AB53-4EB6-8374-29D016A09DAF}"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D86B82-1D42-4519-A780-0855966ACD4A}"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09351-AB53-4EB6-8374-29D016A09DAF}"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86B82-1D42-4519-A780-0855966ACD4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1A09351-AB53-4EB6-8374-29D016A09DAF}" type="datetimeFigureOut">
              <a:rPr lang="en-US" smtClean="0"/>
              <a:t>8/14/2023</a:t>
            </a:fld>
            <a:endParaRPr lang="en-US"/>
          </a:p>
        </p:txBody>
      </p:sp>
      <p:sp>
        <p:nvSpPr>
          <p:cNvPr id="9" name="Slide Number Placeholder 8"/>
          <p:cNvSpPr>
            <a:spLocks noGrp="1"/>
          </p:cNvSpPr>
          <p:nvPr>
            <p:ph type="sldNum" sz="quarter" idx="11"/>
          </p:nvPr>
        </p:nvSpPr>
        <p:spPr/>
        <p:txBody>
          <a:bodyPr/>
          <a:lstStyle/>
          <a:p>
            <a:fld id="{03D86B82-1D42-4519-A780-0855966ACD4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3D86B82-1D42-4519-A780-0855966ACD4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1A09351-AB53-4EB6-8374-29D016A09DAF}" type="datetimeFigureOut">
              <a:rPr lang="en-US" smtClean="0"/>
              <a:t>8/14/2023</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mailto:dsholland@gmail.com"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345B444-90EE-4C5D-B74D-19E8847A5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14286"/>
            <a:ext cx="6890501" cy="6029427"/>
          </a:xfrm>
          <a:prstGeom prst="rect">
            <a:avLst/>
          </a:prstGeom>
        </p:spPr>
      </p:pic>
      <p:pic>
        <p:nvPicPr>
          <p:cNvPr id="6" name="Picture 5" descr="A close up of a sign&#10;&#10;Description automatically generated">
            <a:extLst>
              <a:ext uri="{FF2B5EF4-FFF2-40B4-BE49-F238E27FC236}">
                <a16:creationId xmlns:a16="http://schemas.microsoft.com/office/drawing/2014/main" id="{DAB343D4-7493-46CD-ADBC-9629C884F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566686"/>
            <a:ext cx="6890501" cy="6029427"/>
          </a:xfrm>
          <a:prstGeom prst="rect">
            <a:avLst/>
          </a:prstGeom>
        </p:spPr>
      </p:pic>
    </p:spTree>
    <p:extLst>
      <p:ext uri="{BB962C8B-B14F-4D97-AF65-F5344CB8AC3E}">
        <p14:creationId xmlns:p14="http://schemas.microsoft.com/office/powerpoint/2010/main" val="1779432697"/>
      </p:ext>
    </p:extLst>
  </p:cSld>
  <p:clrMapOvr>
    <a:masterClrMapping/>
  </p:clrMapOvr>
  <mc:AlternateContent xmlns:mc="http://schemas.openxmlformats.org/markup-compatibility/2006" xmlns:p14="http://schemas.microsoft.com/office/powerpoint/2010/main">
    <mc:Choice Requires="p14">
      <p:transition spd="slow" p14:dur="4000" advClick="0" advTm="4000">
        <p14:vortex dir="r"/>
      </p:transition>
    </mc:Choice>
    <mc:Fallback xmlns="">
      <p:transition spd="slow"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948" r="12979" b="7237"/>
          <a:stretch/>
        </p:blipFill>
        <p:spPr>
          <a:xfrm>
            <a:off x="365604" y="3639281"/>
            <a:ext cx="792791" cy="1020138"/>
          </a:xfrm>
          <a:prstGeom prst="rect">
            <a:avLst/>
          </a:prstGeom>
          <a:ln>
            <a:noFill/>
          </a:ln>
          <a:effectLst/>
        </p:spPr>
      </p:pic>
      <p:sp>
        <p:nvSpPr>
          <p:cNvPr id="2" name="Rectangle 1"/>
          <p:cNvSpPr/>
          <p:nvPr/>
        </p:nvSpPr>
        <p:spPr>
          <a:xfrm>
            <a:off x="762000" y="1679575"/>
            <a:ext cx="7315200" cy="5627823"/>
          </a:xfrm>
          <a:prstGeom prst="rect">
            <a:avLst/>
          </a:prstGeom>
        </p:spPr>
        <p:txBody>
          <a:bodyPr wrap="square">
            <a:spAutoFit/>
          </a:bodyPr>
          <a:lstStyle/>
          <a:p>
            <a:pPr algn="ctr">
              <a:lnSpc>
                <a:spcPct val="150000"/>
              </a:lnSpc>
              <a:spcBef>
                <a:spcPts val="600"/>
              </a:spcBef>
              <a:spcAft>
                <a:spcPts val="1200"/>
              </a:spcAft>
            </a:pPr>
            <a:r>
              <a:rPr lang="en-US" sz="3200" b="1" u="sng" dirty="0"/>
              <a:t>WHO’S ELIGIBLE FOR THE SCHOLARSHIP</a:t>
            </a:r>
            <a:br>
              <a:rPr lang="en-US" dirty="0">
                <a:latin typeface="Gill Sans MT" panose="020B0502020104020203" pitchFamily="34" charset="0"/>
              </a:rPr>
            </a:br>
            <a:endParaRPr lang="en-US" sz="100" dirty="0">
              <a:latin typeface="Gill Sans MT" panose="020B0502020104020203" pitchFamily="34" charset="0"/>
            </a:endParaRPr>
          </a:p>
          <a:p>
            <a:pPr marL="742950" lvl="1" indent="-285750">
              <a:spcAft>
                <a:spcPts val="3600"/>
              </a:spcAft>
              <a:buFont typeface="Arial" panose="020B0604020202020204" pitchFamily="34" charset="0"/>
              <a:buChar char="•"/>
            </a:pPr>
            <a:r>
              <a:rPr lang="en-US" dirty="0"/>
              <a:t>Attend one of our </a:t>
            </a:r>
            <a:r>
              <a:rPr lang="en-US" u="sng" dirty="0"/>
              <a:t>11 partner High Schools</a:t>
            </a:r>
          </a:p>
          <a:p>
            <a:pPr marL="742950" lvl="1" indent="-285750">
              <a:spcAft>
                <a:spcPts val="3600"/>
              </a:spcAft>
              <a:buFont typeface="Arial" panose="020B0604020202020204" pitchFamily="34" charset="0"/>
              <a:buChar char="•"/>
            </a:pPr>
            <a:r>
              <a:rPr lang="en-US" dirty="0"/>
              <a:t>Accepted to a </a:t>
            </a:r>
            <a:r>
              <a:rPr lang="en-US" u="sng" dirty="0"/>
              <a:t>Florida Public University</a:t>
            </a:r>
          </a:p>
          <a:p>
            <a:pPr marL="742950" lvl="1" indent="-285750">
              <a:spcAft>
                <a:spcPts val="3600"/>
              </a:spcAft>
              <a:buFont typeface="Arial" panose="020B0604020202020204" pitchFamily="34" charset="0"/>
              <a:buChar char="•"/>
            </a:pPr>
            <a:r>
              <a:rPr lang="en-US" dirty="0"/>
              <a:t>Achieve at least a </a:t>
            </a:r>
            <a:r>
              <a:rPr lang="en-US" u="sng" dirty="0"/>
              <a:t>3.0 unweighted GPA, average </a:t>
            </a:r>
            <a:r>
              <a:rPr lang="en-US" u="sng"/>
              <a:t>is 3.56</a:t>
            </a:r>
            <a:endParaRPr lang="en-US" u="sng" dirty="0"/>
          </a:p>
          <a:p>
            <a:pPr marL="742950" lvl="1" indent="-285750">
              <a:spcAft>
                <a:spcPts val="3600"/>
              </a:spcAft>
              <a:buFont typeface="Arial" panose="020B0604020202020204" pitchFamily="34" charset="0"/>
              <a:buChar char="•"/>
            </a:pPr>
            <a:r>
              <a:rPr lang="en-US" dirty="0"/>
              <a:t>Perform over </a:t>
            </a:r>
            <a:r>
              <a:rPr lang="en-US" u="sng" dirty="0"/>
              <a:t>100 hours community service or has held a job for 100 hours </a:t>
            </a:r>
            <a:r>
              <a:rPr lang="en-US" dirty="0"/>
              <a:t>during high school.</a:t>
            </a:r>
          </a:p>
          <a:p>
            <a:pPr marL="742950" lvl="1" indent="-285750">
              <a:spcAft>
                <a:spcPts val="3600"/>
              </a:spcAft>
              <a:buFont typeface="Arial" panose="020B0604020202020204" pitchFamily="34" charset="0"/>
              <a:buChar char="•"/>
            </a:pPr>
            <a:r>
              <a:rPr lang="en-US" dirty="0"/>
              <a:t>Demonstrate the need for </a:t>
            </a:r>
            <a:r>
              <a:rPr lang="en-US" i="1" u="sng" dirty="0"/>
              <a:t>significant </a:t>
            </a:r>
            <a:r>
              <a:rPr lang="en-US" u="sng" dirty="0"/>
              <a:t>financial assistance, average family income is $52,000.  </a:t>
            </a:r>
          </a:p>
          <a:p>
            <a:pPr marL="742950" lvl="1" indent="-285750">
              <a:lnSpc>
                <a:spcPct val="150000"/>
              </a:lnSpc>
              <a:spcAft>
                <a:spcPts val="1800"/>
              </a:spcAft>
              <a:buFont typeface="Arial" panose="020B0604020202020204" pitchFamily="34" charset="0"/>
              <a:buChar char="•"/>
            </a:pPr>
            <a:endParaRPr lang="en-US" u="sng"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765591"/>
            <a:ext cx="1066800" cy="803656"/>
          </a:xfrm>
          <a:prstGeom prst="rect">
            <a:avLst/>
          </a:prstGeom>
        </p:spPr>
      </p:pic>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1301617">
            <a:off x="457200" y="5479425"/>
            <a:ext cx="863715" cy="863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339272"/>
            <a:ext cx="998957" cy="727389"/>
          </a:xfrm>
          <a:prstGeom prst="rect">
            <a:avLst/>
          </a:prstGeom>
        </p:spPr>
      </p:pic>
      <p:pic>
        <p:nvPicPr>
          <p:cNvPr id="9" name="Picture 8" descr="A close up of a sign&#10;&#10;Description automatically generated">
            <a:extLst>
              <a:ext uri="{FF2B5EF4-FFF2-40B4-BE49-F238E27FC236}">
                <a16:creationId xmlns:a16="http://schemas.microsoft.com/office/drawing/2014/main" id="{624E74C8-52EE-4B9D-A3F9-5F3F0B7870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3754061777"/>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147521"/>
            <a:ext cx="1676399" cy="1676399"/>
          </a:xfrm>
          <a:prstGeom prst="rect">
            <a:avLst/>
          </a:prstGeom>
        </p:spPr>
      </p:pic>
      <p:sp>
        <p:nvSpPr>
          <p:cNvPr id="2" name="Rectangle 1"/>
          <p:cNvSpPr/>
          <p:nvPr/>
        </p:nvSpPr>
        <p:spPr>
          <a:xfrm>
            <a:off x="1393457" y="1447800"/>
            <a:ext cx="6505255" cy="4893647"/>
          </a:xfrm>
          <a:prstGeom prst="rect">
            <a:avLst/>
          </a:prstGeom>
          <a:noFill/>
          <a:ln>
            <a:noFill/>
          </a:ln>
        </p:spPr>
        <p:txBody>
          <a:bodyPr wrap="square">
            <a:spAutoFit/>
          </a:bodyPr>
          <a:lstStyle/>
          <a:p>
            <a:pPr algn="ctr">
              <a:spcAft>
                <a:spcPts val="600"/>
              </a:spcAft>
            </a:pPr>
            <a:r>
              <a:rPr lang="en-US" sz="2400" b="1" u="sng" dirty="0"/>
              <a:t>First Requirement: </a:t>
            </a:r>
          </a:p>
          <a:p>
            <a:pPr algn="ctr">
              <a:spcAft>
                <a:spcPts val="600"/>
              </a:spcAft>
            </a:pPr>
            <a:r>
              <a:rPr lang="en-US" sz="2400" b="1" u="sng" dirty="0"/>
              <a:t>Must Attend one of our  HIGH SCHOOL PARTNERS</a:t>
            </a:r>
          </a:p>
          <a:p>
            <a:pPr algn="ctr">
              <a:spcAft>
                <a:spcPts val="1200"/>
              </a:spcAft>
            </a:pPr>
            <a:r>
              <a:rPr lang="en-US" sz="1400" dirty="0"/>
              <a:t>American Heritage High School</a:t>
            </a:r>
          </a:p>
          <a:p>
            <a:pPr algn="ctr">
              <a:spcAft>
                <a:spcPts val="1200"/>
              </a:spcAft>
            </a:pPr>
            <a:r>
              <a:rPr lang="en-US" sz="1400" dirty="0"/>
              <a:t>Atlantic Community High School</a:t>
            </a:r>
          </a:p>
          <a:p>
            <a:pPr algn="ctr">
              <a:spcAft>
                <a:spcPts val="1200"/>
              </a:spcAft>
            </a:pPr>
            <a:r>
              <a:rPr lang="en-US" sz="1400" dirty="0"/>
              <a:t>Boca Raton Community High School</a:t>
            </a:r>
          </a:p>
          <a:p>
            <a:pPr algn="ctr">
              <a:spcAft>
                <a:spcPts val="1200"/>
              </a:spcAft>
            </a:pPr>
            <a:r>
              <a:rPr lang="en-US" sz="1400" dirty="0"/>
              <a:t>Boynton Beach Community High School</a:t>
            </a:r>
          </a:p>
          <a:p>
            <a:pPr algn="ctr">
              <a:spcAft>
                <a:spcPts val="1200"/>
              </a:spcAft>
            </a:pPr>
            <a:r>
              <a:rPr lang="en-US" sz="1400" dirty="0"/>
              <a:t>Donna Klein Jewish Academy</a:t>
            </a:r>
          </a:p>
          <a:p>
            <a:pPr lvl="0" algn="ctr">
              <a:spcAft>
                <a:spcPts val="1200"/>
              </a:spcAft>
            </a:pPr>
            <a:r>
              <a:rPr lang="en-US" sz="1400" dirty="0">
                <a:solidFill>
                  <a:prstClr val="black"/>
                </a:solidFill>
              </a:rPr>
              <a:t>Katz Yeshiva High School</a:t>
            </a:r>
          </a:p>
          <a:p>
            <a:pPr algn="ctr">
              <a:spcAft>
                <a:spcPts val="1200"/>
              </a:spcAft>
            </a:pPr>
            <a:r>
              <a:rPr lang="en-US" sz="1400" dirty="0"/>
              <a:t>Olympic Heights Community High School</a:t>
            </a:r>
          </a:p>
          <a:p>
            <a:pPr algn="ctr">
              <a:spcAft>
                <a:spcPts val="1200"/>
              </a:spcAft>
            </a:pPr>
            <a:r>
              <a:rPr lang="en-US" sz="1400" dirty="0"/>
              <a:t>Saint John Paul II High School</a:t>
            </a:r>
          </a:p>
          <a:p>
            <a:pPr algn="ctr">
              <a:spcAft>
                <a:spcPts val="1200"/>
              </a:spcAft>
            </a:pPr>
            <a:r>
              <a:rPr lang="en-US" sz="1400" dirty="0"/>
              <a:t>Spanish River Community High School</a:t>
            </a:r>
          </a:p>
          <a:p>
            <a:pPr algn="ctr">
              <a:spcAft>
                <a:spcPts val="1200"/>
              </a:spcAft>
            </a:pPr>
            <a:r>
              <a:rPr lang="en-US" sz="1400" dirty="0"/>
              <a:t>Village Academy of Delray</a:t>
            </a:r>
          </a:p>
          <a:p>
            <a:pPr algn="ctr">
              <a:spcAft>
                <a:spcPts val="1200"/>
              </a:spcAft>
            </a:pPr>
            <a:r>
              <a:rPr lang="en-US" sz="1400" dirty="0"/>
              <a:t>West Boca Raton Community High School</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743200" y="356972"/>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733800"/>
            <a:ext cx="2077090" cy="1406509"/>
          </a:xfrm>
          <a:prstGeom prst="rect">
            <a:avLst/>
          </a:prstGeom>
        </p:spPr>
      </p:pic>
      <p:pic>
        <p:nvPicPr>
          <p:cNvPr id="8" name="Picture 7" descr="A close up of a sign&#10;&#10;Description automatically generated">
            <a:extLst>
              <a:ext uri="{FF2B5EF4-FFF2-40B4-BE49-F238E27FC236}">
                <a16:creationId xmlns:a16="http://schemas.microsoft.com/office/drawing/2014/main" id="{8C422E45-1B98-4521-9A72-A9C9BB17B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65" y="133201"/>
            <a:ext cx="1790688" cy="1566914"/>
          </a:xfrm>
          <a:prstGeom prst="rect">
            <a:avLst/>
          </a:prstGeom>
        </p:spPr>
      </p:pic>
    </p:spTree>
    <p:extLst>
      <p:ext uri="{BB962C8B-B14F-4D97-AF65-F5344CB8AC3E}">
        <p14:creationId xmlns:p14="http://schemas.microsoft.com/office/powerpoint/2010/main" val="1551863646"/>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47A01-AD08-43DD-B171-2C098B87BD5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7" name="Picture 6" descr="A close up of a sign&#10;&#10;Description automatically generated">
            <a:extLst>
              <a:ext uri="{FF2B5EF4-FFF2-40B4-BE49-F238E27FC236}">
                <a16:creationId xmlns:a16="http://schemas.microsoft.com/office/drawing/2014/main" id="{BF4E6E54-CEF9-4631-83C3-40BDFA83B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56754"/>
            <a:ext cx="1790688" cy="1566914"/>
          </a:xfrm>
          <a:prstGeom prst="rect">
            <a:avLst/>
          </a:prstGeom>
        </p:spPr>
      </p:pic>
      <p:graphicFrame>
        <p:nvGraphicFramePr>
          <p:cNvPr id="10" name="Chart 9">
            <a:extLst>
              <a:ext uri="{FF2B5EF4-FFF2-40B4-BE49-F238E27FC236}">
                <a16:creationId xmlns:a16="http://schemas.microsoft.com/office/drawing/2014/main" id="{6ADAF970-B671-4642-91AD-46083C77471B}"/>
              </a:ext>
            </a:extLst>
          </p:cNvPr>
          <p:cNvGraphicFramePr/>
          <p:nvPr>
            <p:extLst>
              <p:ext uri="{D42A27DB-BD31-4B8C-83A1-F6EECF244321}">
                <p14:modId xmlns:p14="http://schemas.microsoft.com/office/powerpoint/2010/main" val="1934719483"/>
              </p:ext>
            </p:extLst>
          </p:nvPr>
        </p:nvGraphicFramePr>
        <p:xfrm>
          <a:off x="304800" y="1723668"/>
          <a:ext cx="7865035" cy="49628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3554348"/>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TextBox 10"/>
          <p:cNvSpPr txBox="1"/>
          <p:nvPr/>
        </p:nvSpPr>
        <p:spPr>
          <a:xfrm>
            <a:off x="554485" y="2816128"/>
            <a:ext cx="7107443" cy="3724096"/>
          </a:xfrm>
          <a:prstGeom prst="rect">
            <a:avLst/>
          </a:prstGeom>
          <a:noFill/>
          <a:ln>
            <a:noFill/>
          </a:ln>
        </p:spPr>
        <p:txBody>
          <a:bodyPr wrap="square" numCol="2" rtlCol="0">
            <a:spAutoFit/>
          </a:bodyPr>
          <a:lstStyle/>
          <a:p>
            <a:pPr marL="1257300" lvl="2" indent="-342900">
              <a:spcAft>
                <a:spcPts val="1200"/>
              </a:spcAft>
              <a:buFont typeface="Arial" panose="020B0604020202020204" pitchFamily="34" charset="0"/>
              <a:buChar char="•"/>
            </a:pPr>
            <a:r>
              <a:rPr lang="en-US" sz="1600" dirty="0"/>
              <a:t>Florida Atlantic University</a:t>
            </a:r>
          </a:p>
          <a:p>
            <a:pPr marL="1257300" lvl="2" indent="-342900">
              <a:spcAft>
                <a:spcPts val="1200"/>
              </a:spcAft>
              <a:buFont typeface="Arial" panose="020B0604020202020204" pitchFamily="34" charset="0"/>
              <a:buChar char="•"/>
            </a:pPr>
            <a:r>
              <a:rPr lang="en-US" sz="1600" dirty="0"/>
              <a:t>Florida A&amp;M University</a:t>
            </a:r>
          </a:p>
          <a:p>
            <a:pPr marL="1257300" lvl="2" indent="-342900">
              <a:spcAft>
                <a:spcPts val="1200"/>
              </a:spcAft>
              <a:buFont typeface="Arial" panose="020B0604020202020204" pitchFamily="34" charset="0"/>
              <a:buChar char="•"/>
            </a:pPr>
            <a:r>
              <a:rPr lang="en-US" sz="1600" dirty="0"/>
              <a:t>Florida Gulf Coast University </a:t>
            </a:r>
          </a:p>
          <a:p>
            <a:pPr marL="1257300" lvl="2" indent="-342900">
              <a:spcAft>
                <a:spcPts val="1200"/>
              </a:spcAft>
              <a:buFont typeface="Arial" panose="020B0604020202020204" pitchFamily="34" charset="0"/>
              <a:buChar char="•"/>
            </a:pPr>
            <a:r>
              <a:rPr lang="en-US" sz="1600" dirty="0"/>
              <a:t>Florida International University</a:t>
            </a:r>
          </a:p>
          <a:p>
            <a:pPr marL="1257300" lvl="2" indent="-342900">
              <a:spcAft>
                <a:spcPts val="1200"/>
              </a:spcAft>
              <a:buFont typeface="Arial" panose="020B0604020202020204" pitchFamily="34" charset="0"/>
              <a:buChar char="•"/>
            </a:pPr>
            <a:r>
              <a:rPr lang="en-US" sz="1600" dirty="0"/>
              <a:t>Florida Polytechnic University</a:t>
            </a:r>
          </a:p>
          <a:p>
            <a:pPr marL="1257300" lvl="2" indent="-342900">
              <a:spcAft>
                <a:spcPts val="1200"/>
              </a:spcAft>
              <a:buFont typeface="Arial" panose="020B0604020202020204" pitchFamily="34" charset="0"/>
              <a:buChar char="•"/>
            </a:pPr>
            <a:r>
              <a:rPr lang="en-US" sz="1600" dirty="0"/>
              <a:t>Florida State University</a:t>
            </a:r>
          </a:p>
          <a:p>
            <a:pPr marL="1257300" lvl="2" indent="-342900">
              <a:spcAft>
                <a:spcPts val="1200"/>
              </a:spcAft>
              <a:buFont typeface="Arial" panose="020B0604020202020204" pitchFamily="34" charset="0"/>
              <a:buChar char="•"/>
            </a:pPr>
            <a:r>
              <a:rPr lang="en-US" sz="1600" dirty="0"/>
              <a:t>Palm Beach State College</a:t>
            </a:r>
          </a:p>
          <a:p>
            <a:pPr marL="1257300" lvl="2" indent="-342900">
              <a:spcAft>
                <a:spcPts val="1200"/>
              </a:spcAft>
              <a:buFont typeface="Arial" panose="020B0604020202020204" pitchFamily="34" charset="0"/>
              <a:buChar char="•"/>
            </a:pPr>
            <a:r>
              <a:rPr lang="en-US" sz="1600" dirty="0"/>
              <a:t>University of Central Florida</a:t>
            </a:r>
          </a:p>
          <a:p>
            <a:pPr marL="1257300" lvl="2" indent="-342900">
              <a:spcAft>
                <a:spcPts val="1200"/>
              </a:spcAft>
              <a:buFont typeface="Arial" panose="020B0604020202020204" pitchFamily="34" charset="0"/>
              <a:buChar char="•"/>
            </a:pPr>
            <a:r>
              <a:rPr lang="en-US" sz="1600" dirty="0"/>
              <a:t>University of Florida</a:t>
            </a:r>
          </a:p>
          <a:p>
            <a:pPr marL="1257300" lvl="2" indent="-342900">
              <a:spcAft>
                <a:spcPts val="1200"/>
              </a:spcAft>
              <a:buFont typeface="Arial" panose="020B0604020202020204" pitchFamily="34" charset="0"/>
              <a:buChar char="•"/>
            </a:pPr>
            <a:r>
              <a:rPr lang="en-US" sz="1600" dirty="0"/>
              <a:t>University of South Florida</a:t>
            </a:r>
          </a:p>
          <a:p>
            <a:pPr marL="1257300" lvl="2" indent="-342900">
              <a:spcAft>
                <a:spcPts val="1200"/>
              </a:spcAft>
              <a:buFont typeface="Arial" panose="020B0604020202020204" pitchFamily="34" charset="0"/>
              <a:buChar char="•"/>
            </a:pPr>
            <a:r>
              <a:rPr lang="en-US" sz="1600" dirty="0"/>
              <a:t>University of North Florida</a:t>
            </a:r>
          </a:p>
          <a:p>
            <a:pPr marL="1257300" lvl="2" indent="-342900">
              <a:spcAft>
                <a:spcPts val="1200"/>
              </a:spcAft>
              <a:buFont typeface="Arial" panose="020B0604020202020204" pitchFamily="34" charset="0"/>
              <a:buChar char="•"/>
            </a:pPr>
            <a:r>
              <a:rPr lang="en-US" sz="1600" dirty="0" err="1"/>
              <a:t>Sante</a:t>
            </a:r>
            <a:r>
              <a:rPr lang="en-US" sz="1600" dirty="0"/>
              <a:t> Fe Community College</a:t>
            </a:r>
          </a:p>
          <a:p>
            <a:pPr marL="1257300" lvl="2" indent="-342900">
              <a:spcAft>
                <a:spcPts val="1200"/>
              </a:spcAft>
              <a:buFont typeface="Arial" panose="020B0604020202020204" pitchFamily="34" charset="0"/>
              <a:buChar char="•"/>
            </a:pPr>
            <a:r>
              <a:rPr lang="en-US" sz="1600" dirty="0"/>
              <a:t>Valencia Community College</a:t>
            </a:r>
          </a:p>
          <a:p>
            <a:pPr marL="1257300" lvl="2" indent="-342900">
              <a:spcAft>
                <a:spcPts val="1200"/>
              </a:spcAft>
              <a:buFont typeface="Arial" panose="020B0604020202020204" pitchFamily="34" charset="0"/>
              <a:buChar char="•"/>
            </a:pPr>
            <a:r>
              <a:rPr lang="en-US" sz="1600" dirty="0"/>
              <a:t>Broward Community College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5798571"/>
            <a:ext cx="1100183" cy="79923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42" y="3468741"/>
            <a:ext cx="1251751" cy="834918"/>
          </a:xfrm>
          <a:prstGeom prst="rect">
            <a:avLst/>
          </a:prstGeom>
        </p:spPr>
      </p:pic>
      <p:pic>
        <p:nvPicPr>
          <p:cNvPr id="8" name="Picture 7" descr="A close up of a sign&#10;&#10;Description automatically generated">
            <a:extLst>
              <a:ext uri="{FF2B5EF4-FFF2-40B4-BE49-F238E27FC236}">
                <a16:creationId xmlns:a16="http://schemas.microsoft.com/office/drawing/2014/main" id="{36AFCCA6-CFE6-4C36-9854-B70BA0A85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
        <p:nvSpPr>
          <p:cNvPr id="5" name="TextBox 4">
            <a:extLst>
              <a:ext uri="{FF2B5EF4-FFF2-40B4-BE49-F238E27FC236}">
                <a16:creationId xmlns:a16="http://schemas.microsoft.com/office/drawing/2014/main" id="{A1D143A9-26FF-9E74-357C-6A991F5AF036}"/>
              </a:ext>
            </a:extLst>
          </p:cNvPr>
          <p:cNvSpPr txBox="1"/>
          <p:nvPr/>
        </p:nvSpPr>
        <p:spPr>
          <a:xfrm>
            <a:off x="2604979" y="1223797"/>
            <a:ext cx="5003460" cy="1384995"/>
          </a:xfrm>
          <a:prstGeom prst="rect">
            <a:avLst/>
          </a:prstGeom>
          <a:noFill/>
        </p:spPr>
        <p:txBody>
          <a:bodyPr wrap="square" rtlCol="0">
            <a:spAutoFit/>
          </a:bodyPr>
          <a:lstStyle/>
          <a:p>
            <a:r>
              <a:rPr lang="en-US" sz="2800" b="1" dirty="0"/>
              <a:t>2</a:t>
            </a:r>
            <a:r>
              <a:rPr lang="en-US" sz="2800" b="1" baseline="30000" dirty="0"/>
              <a:t>nd</a:t>
            </a:r>
            <a:r>
              <a:rPr lang="en-US" sz="2800" b="1" dirty="0"/>
              <a:t> Requirement: Must Attend FL Public University or College</a:t>
            </a:r>
          </a:p>
          <a:p>
            <a:r>
              <a:rPr lang="en-US" sz="2800" b="1" dirty="0"/>
              <a:t> </a:t>
            </a:r>
            <a:r>
              <a:rPr lang="en-US" sz="1600" b="1" dirty="0"/>
              <a:t>UNIVERSITIES AND COLLEGES  ATTENDED THUS FAR</a:t>
            </a:r>
            <a:endParaRPr lang="en-US" sz="2800" b="1" dirty="0"/>
          </a:p>
        </p:txBody>
      </p:sp>
    </p:spTree>
    <p:extLst>
      <p:ext uri="{BB962C8B-B14F-4D97-AF65-F5344CB8AC3E}">
        <p14:creationId xmlns:p14="http://schemas.microsoft.com/office/powerpoint/2010/main" val="1764805309"/>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47A01-AD08-43DD-B171-2C098B87BD5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descr="A close up of a sign&#10;&#10;Description automatically generated">
            <a:extLst>
              <a:ext uri="{FF2B5EF4-FFF2-40B4-BE49-F238E27FC236}">
                <a16:creationId xmlns:a16="http://schemas.microsoft.com/office/drawing/2014/main" id="{BF4E6E54-CEF9-4631-83C3-40BDFA83B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56754"/>
            <a:ext cx="1790688" cy="1566914"/>
          </a:xfrm>
          <a:prstGeom prst="rect">
            <a:avLst/>
          </a:prstGeom>
        </p:spPr>
      </p:pic>
      <p:graphicFrame>
        <p:nvGraphicFramePr>
          <p:cNvPr id="2" name="Chart 1">
            <a:extLst>
              <a:ext uri="{FF2B5EF4-FFF2-40B4-BE49-F238E27FC236}">
                <a16:creationId xmlns:a16="http://schemas.microsoft.com/office/drawing/2014/main" id="{B243EC03-407F-925D-AFA5-DFBEE762E838}"/>
              </a:ext>
            </a:extLst>
          </p:cNvPr>
          <p:cNvGraphicFramePr/>
          <p:nvPr>
            <p:extLst>
              <p:ext uri="{D42A27DB-BD31-4B8C-83A1-F6EECF244321}">
                <p14:modId xmlns:p14="http://schemas.microsoft.com/office/powerpoint/2010/main" val="394186362"/>
              </p:ext>
            </p:extLst>
          </p:nvPr>
        </p:nvGraphicFramePr>
        <p:xfrm>
          <a:off x="257766" y="1791998"/>
          <a:ext cx="7865035" cy="4783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1653936"/>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E1B241C8-B2C7-438E-8030-D07C30DBB5AA}"/>
              </a:ext>
            </a:extLst>
          </p:cNvPr>
          <p:cNvGraphicFramePr>
            <a:graphicFrameLocks noGrp="1"/>
          </p:cNvGraphicFramePr>
          <p:nvPr>
            <p:ph idx="1"/>
            <p:extLst>
              <p:ext uri="{D42A27DB-BD31-4B8C-83A1-F6EECF244321}">
                <p14:modId xmlns:p14="http://schemas.microsoft.com/office/powerpoint/2010/main" val="3378435566"/>
              </p:ext>
            </p:extLst>
          </p:nvPr>
        </p:nvGraphicFramePr>
        <p:xfrm>
          <a:off x="609600" y="2105644"/>
          <a:ext cx="7239000" cy="42672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A close up of a sign&#10;&#10;Description automatically generated">
            <a:extLst>
              <a:ext uri="{FF2B5EF4-FFF2-40B4-BE49-F238E27FC236}">
                <a16:creationId xmlns:a16="http://schemas.microsoft.com/office/drawing/2014/main" id="{06A0258D-60D3-4105-8C80-C2129DD83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56754"/>
            <a:ext cx="1790688" cy="1566914"/>
          </a:xfrm>
          <a:prstGeom prst="rect">
            <a:avLst/>
          </a:prstGeom>
        </p:spPr>
      </p:pic>
      <p:sp>
        <p:nvSpPr>
          <p:cNvPr id="5" name="Rectangle 4">
            <a:extLst>
              <a:ext uri="{FF2B5EF4-FFF2-40B4-BE49-F238E27FC236}">
                <a16:creationId xmlns:a16="http://schemas.microsoft.com/office/drawing/2014/main" id="{735C1962-98B8-42CC-AF24-E89E48FFB241}"/>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27003073"/>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1040900" y="1613640"/>
            <a:ext cx="6534866" cy="584775"/>
          </a:xfrm>
          <a:prstGeom prst="rect">
            <a:avLst/>
          </a:prstGeom>
        </p:spPr>
        <p:txBody>
          <a:bodyPr wrap="none">
            <a:spAutoFit/>
          </a:bodyPr>
          <a:lstStyle/>
          <a:p>
            <a:pPr algn="ctr"/>
            <a:r>
              <a:rPr lang="en-US" sz="3200" b="1" u="sng" dirty="0"/>
              <a:t>SCHOLARSHIP APPLICATION PROCESS</a:t>
            </a:r>
          </a:p>
        </p:txBody>
      </p:sp>
      <p:sp>
        <p:nvSpPr>
          <p:cNvPr id="5" name="TextBox 4"/>
          <p:cNvSpPr txBox="1"/>
          <p:nvPr/>
        </p:nvSpPr>
        <p:spPr>
          <a:xfrm>
            <a:off x="717796" y="2362200"/>
            <a:ext cx="7228104"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t>Online Application (Dec. 8</a:t>
            </a:r>
            <a:r>
              <a:rPr lang="en-US" sz="2400" baseline="30000" dirty="0"/>
              <a:t>th</a:t>
            </a:r>
            <a:r>
              <a:rPr lang="en-US" sz="2400" dirty="0"/>
              <a:t>- March 8</a:t>
            </a:r>
            <a:r>
              <a:rPr lang="en-US" sz="2400" baseline="30000" dirty="0"/>
              <a:t>th</a:t>
            </a:r>
            <a:r>
              <a:rPr lang="en-US" sz="2400" dirty="0"/>
              <a:t>) </a:t>
            </a:r>
          </a:p>
          <a:p>
            <a:pPr marL="285750" indent="-285750">
              <a:buFont typeface="Arial" panose="020B0604020202020204" pitchFamily="34" charset="0"/>
              <a:buChar char="•"/>
            </a:pPr>
            <a:r>
              <a:rPr lang="en-US" sz="2400" dirty="0"/>
              <a:t>Application Information is Verified </a:t>
            </a:r>
          </a:p>
          <a:p>
            <a:pPr marL="285750" indent="-285750">
              <a:buFont typeface="Arial" panose="020B0604020202020204" pitchFamily="34" charset="0"/>
              <a:buChar char="•"/>
            </a:pPr>
            <a:r>
              <a:rPr lang="en-US" sz="2400" dirty="0"/>
              <a:t>Approx 60 students are selected to be Interviewed</a:t>
            </a:r>
          </a:p>
          <a:p>
            <a:pPr marL="285750" indent="-285750">
              <a:buFont typeface="Arial" panose="020B0604020202020204" pitchFamily="34" charset="0"/>
              <a:buChar char="•"/>
            </a:pPr>
            <a:r>
              <a:rPr lang="en-US" sz="2400" dirty="0"/>
              <a:t>Community Team of 20 interview students  (April) </a:t>
            </a:r>
          </a:p>
          <a:p>
            <a:pPr marL="285750" indent="-285750">
              <a:buFont typeface="Arial" panose="020B0604020202020204" pitchFamily="34" charset="0"/>
              <a:buChar char="•"/>
            </a:pPr>
            <a:r>
              <a:rPr lang="en-US" sz="2400" dirty="0"/>
              <a:t>Selection Committee finalizes 30-35 Students (Beginning of May)</a:t>
            </a:r>
          </a:p>
          <a:p>
            <a:pPr marL="285750" indent="-285750">
              <a:buFont typeface="Arial" panose="020B0604020202020204" pitchFamily="34" charset="0"/>
              <a:buChar char="•"/>
            </a:pPr>
            <a:r>
              <a:rPr lang="en-US" sz="2400" dirty="0"/>
              <a:t>Awards Ceremony for Newly Chosen Viner Scholars (3</a:t>
            </a:r>
            <a:r>
              <a:rPr lang="en-US" sz="2400" baseline="30000" dirty="0"/>
              <a:t>rd</a:t>
            </a:r>
            <a:r>
              <a:rPr lang="en-US" sz="2400" dirty="0"/>
              <a:t> Sunday of May)</a:t>
            </a:r>
          </a:p>
          <a:p>
            <a:pPr marL="742950" lvl="1" indent="-285750">
              <a:buFont typeface="Arial" panose="020B0604020202020204" pitchFamily="34" charset="0"/>
              <a:buChar char="•"/>
            </a:pPr>
            <a:r>
              <a:rPr lang="en-US" sz="2400" dirty="0"/>
              <a:t>Students Meet their Mentor </a:t>
            </a:r>
          </a:p>
          <a:p>
            <a:pPr marL="742950" lvl="1" indent="-285750">
              <a:buFont typeface="Arial" panose="020B0604020202020204" pitchFamily="34" charset="0"/>
              <a:buChar char="•"/>
            </a:pPr>
            <a:r>
              <a:rPr lang="en-US" sz="2400" dirty="0"/>
              <a:t>Financial Award for 1</a:t>
            </a:r>
            <a:r>
              <a:rPr lang="en-US" sz="2400" baseline="30000" dirty="0"/>
              <a:t>st</a:t>
            </a:r>
            <a:r>
              <a:rPr lang="en-US" sz="2400" dirty="0"/>
              <a:t> year of college is given </a:t>
            </a:r>
          </a:p>
          <a:p>
            <a:pPr marL="285750" indent="-285750" algn="ctr">
              <a:buFont typeface="Arial" panose="020B0604020202020204" pitchFamily="34" charset="0"/>
              <a:buChar char="•"/>
            </a:pPr>
            <a:endParaRPr lang="en-US" dirty="0"/>
          </a:p>
        </p:txBody>
      </p:sp>
      <p:pic>
        <p:nvPicPr>
          <p:cNvPr id="7" name="Picture 6" descr="A close up of a sign&#10;&#10;Description automatically generated">
            <a:extLst>
              <a:ext uri="{FF2B5EF4-FFF2-40B4-BE49-F238E27FC236}">
                <a16:creationId xmlns:a16="http://schemas.microsoft.com/office/drawing/2014/main" id="{BC477BAF-42A0-4E55-BB29-C204AADD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1384658117"/>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09800"/>
            <a:ext cx="2684908" cy="2668586"/>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838200" y="1600200"/>
            <a:ext cx="6819900" cy="5062924"/>
          </a:xfrm>
          <a:prstGeom prst="rect">
            <a:avLst/>
          </a:prstGeom>
          <a:noFill/>
          <a:ln>
            <a:noFill/>
          </a:ln>
        </p:spPr>
        <p:txBody>
          <a:bodyPr wrap="square" rtlCol="0">
            <a:spAutoFit/>
          </a:bodyPr>
          <a:lstStyle/>
          <a:p>
            <a:pPr algn="ctr">
              <a:spcBef>
                <a:spcPts val="600"/>
              </a:spcBef>
            </a:pPr>
            <a:r>
              <a:rPr lang="en-US" sz="3200" b="1" u="sng" dirty="0"/>
              <a:t>OUR COMMUNITY PARTNERS</a:t>
            </a:r>
          </a:p>
          <a:p>
            <a:pPr algn="ctr">
              <a:spcBef>
                <a:spcPts val="600"/>
              </a:spcBef>
            </a:pPr>
            <a:r>
              <a:rPr lang="en-US" sz="600" dirty="0"/>
              <a:t>​</a:t>
            </a:r>
          </a:p>
          <a:p>
            <a:r>
              <a:rPr lang="en-US" sz="1400" b="1" u="sng" dirty="0"/>
              <a:t>American Association of Caregiving Youth</a:t>
            </a:r>
          </a:p>
          <a:p>
            <a:r>
              <a:rPr lang="en-US" sz="1400" dirty="0"/>
              <a:t>Supports our Caregiving Scholars through specialized </a:t>
            </a:r>
          </a:p>
          <a:p>
            <a:r>
              <a:rPr lang="en-US" sz="1400" dirty="0"/>
              <a:t>counseling and in-home visits and support</a:t>
            </a:r>
          </a:p>
          <a:p>
            <a:endParaRPr lang="en-US" sz="1400" dirty="0"/>
          </a:p>
          <a:p>
            <a:r>
              <a:rPr lang="en-US" sz="1400" b="1" u="sng" dirty="0"/>
              <a:t>A Squared Consulting Services</a:t>
            </a:r>
          </a:p>
          <a:p>
            <a:r>
              <a:rPr lang="en-US" sz="1400" dirty="0"/>
              <a:t>Bring our mentors and students webinar sessions </a:t>
            </a:r>
          </a:p>
          <a:p>
            <a:endParaRPr lang="en-US" sz="1400" b="1" dirty="0"/>
          </a:p>
          <a:p>
            <a:r>
              <a:rPr lang="en-US" sz="1400" b="1" u="sng" dirty="0"/>
              <a:t>Dr. Peter T. Blumenthal, DDS</a:t>
            </a:r>
          </a:p>
          <a:p>
            <a:r>
              <a:rPr lang="en-US" sz="1400" dirty="0"/>
              <a:t>Provides free dental cleanings, x-rays and exams </a:t>
            </a:r>
          </a:p>
          <a:p>
            <a:r>
              <a:rPr lang="en-US" sz="1400" dirty="0"/>
              <a:t>to our Scholars</a:t>
            </a:r>
          </a:p>
          <a:p>
            <a:endParaRPr lang="en-US" sz="1400" b="1" u="sng" dirty="0"/>
          </a:p>
          <a:p>
            <a:r>
              <a:rPr lang="en-US" sz="1400" b="1" u="sng" dirty="0"/>
              <a:t>Boca Raton Regional Hospital</a:t>
            </a:r>
          </a:p>
          <a:p>
            <a:r>
              <a:rPr lang="en-US" sz="1400" dirty="0"/>
              <a:t>Provides free physical exams &amp; inoculations prior </a:t>
            </a:r>
          </a:p>
          <a:p>
            <a:r>
              <a:rPr lang="en-US" sz="1400" dirty="0"/>
              <a:t>to attending college </a:t>
            </a:r>
          </a:p>
          <a:p>
            <a:endParaRPr lang="en-US" sz="1400" dirty="0"/>
          </a:p>
          <a:p>
            <a:r>
              <a:rPr lang="en-US" sz="1400" b="1" u="sng" dirty="0"/>
              <a:t>Boys &amp; Girls Club of Palm Beach County</a:t>
            </a:r>
          </a:p>
          <a:p>
            <a:r>
              <a:rPr lang="en-US" sz="1400" dirty="0"/>
              <a:t>The Clubs provide a variety of award-winning developmental programs to help youth build skills, self-esteem and values during critical periods of growth.</a:t>
            </a:r>
          </a:p>
          <a:p>
            <a:endParaRPr lang="en-US" sz="1400" dirty="0"/>
          </a:p>
          <a:p>
            <a:endParaRPr lang="en-US" sz="1400" dirty="0"/>
          </a:p>
        </p:txBody>
      </p:sp>
      <p:pic>
        <p:nvPicPr>
          <p:cNvPr id="7" name="Picture 6" descr="A close up of a sign&#10;&#10;Description automatically generated">
            <a:extLst>
              <a:ext uri="{FF2B5EF4-FFF2-40B4-BE49-F238E27FC236}">
                <a16:creationId xmlns:a16="http://schemas.microsoft.com/office/drawing/2014/main" id="{D13C671A-B8CC-4476-8B77-3605DB72D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2908439118"/>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09800"/>
            <a:ext cx="2684908" cy="2668586"/>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609600" y="1679575"/>
            <a:ext cx="6819900" cy="5447645"/>
          </a:xfrm>
          <a:prstGeom prst="rect">
            <a:avLst/>
          </a:prstGeom>
          <a:noFill/>
          <a:ln>
            <a:noFill/>
          </a:ln>
        </p:spPr>
        <p:txBody>
          <a:bodyPr wrap="square" rtlCol="0">
            <a:spAutoFit/>
          </a:bodyPr>
          <a:lstStyle/>
          <a:p>
            <a:pPr algn="ctr">
              <a:spcBef>
                <a:spcPts val="600"/>
              </a:spcBef>
            </a:pPr>
            <a:r>
              <a:rPr lang="en-US" sz="3200" b="1" u="sng" dirty="0"/>
              <a:t>OUR COMMUNITY PARTNERS</a:t>
            </a:r>
          </a:p>
          <a:p>
            <a:pPr algn="ctr">
              <a:spcBef>
                <a:spcPts val="600"/>
              </a:spcBef>
            </a:pPr>
            <a:r>
              <a:rPr lang="en-US" sz="1200" dirty="0"/>
              <a:t>​</a:t>
            </a:r>
          </a:p>
          <a:p>
            <a:r>
              <a:rPr lang="en-US" sz="1200" b="1" u="sng" dirty="0"/>
              <a:t>Boca West Community Charitable Foundation</a:t>
            </a:r>
            <a:endParaRPr lang="en-US" sz="1200" dirty="0"/>
          </a:p>
          <a:p>
            <a:r>
              <a:rPr lang="en-US" sz="1200" dirty="0"/>
              <a:t>Providing 2 new scholarships each year for 4 years, </a:t>
            </a:r>
          </a:p>
          <a:p>
            <a:r>
              <a:rPr lang="en-US" sz="1200" dirty="0"/>
              <a:t>commencing 2016.</a:t>
            </a:r>
          </a:p>
          <a:p>
            <a:endParaRPr lang="en-US" sz="1200" dirty="0"/>
          </a:p>
          <a:p>
            <a:r>
              <a:rPr lang="en-US" sz="1200" b="1" u="sng" dirty="0"/>
              <a:t>Nelson Mullins Broad &amp; Cassel</a:t>
            </a:r>
            <a:endParaRPr lang="en-US" sz="1200" dirty="0"/>
          </a:p>
          <a:p>
            <a:r>
              <a:rPr lang="en-US" sz="1200" dirty="0"/>
              <a:t>Offers free legal guidance and advice when needed to our Scholars </a:t>
            </a:r>
          </a:p>
          <a:p>
            <a:r>
              <a:rPr lang="en-US" sz="1200" dirty="0"/>
              <a:t>and their families.</a:t>
            </a:r>
          </a:p>
          <a:p>
            <a:endParaRPr lang="en-US" sz="1200" dirty="0"/>
          </a:p>
          <a:p>
            <a:r>
              <a:rPr lang="en-US" sz="1200" b="1" u="sng" dirty="0"/>
              <a:t>Direct Primary Eye Care- Rachel Huerta, ARNP</a:t>
            </a:r>
          </a:p>
          <a:p>
            <a:r>
              <a:rPr lang="en-US" sz="1200" dirty="0"/>
              <a:t>Provides free eye exams and discounts on eye glasses.</a:t>
            </a:r>
          </a:p>
          <a:p>
            <a:endParaRPr lang="en-US" sz="1200" dirty="0"/>
          </a:p>
          <a:p>
            <a:r>
              <a:rPr lang="en-US" sz="1200" b="1" u="sng" dirty="0"/>
              <a:t>Eye Associates of Boca Raton</a:t>
            </a:r>
            <a:endParaRPr lang="en-US" sz="1200" dirty="0"/>
          </a:p>
          <a:p>
            <a:r>
              <a:rPr lang="en-US" sz="1200" dirty="0"/>
              <a:t>Provides free eye exams and discounts on eye glasses.</a:t>
            </a:r>
          </a:p>
          <a:p>
            <a:r>
              <a:rPr lang="en-US" sz="1200" b="1" dirty="0"/>
              <a:t> </a:t>
            </a:r>
            <a:endParaRPr lang="en-US" sz="1200" dirty="0"/>
          </a:p>
          <a:p>
            <a:r>
              <a:rPr lang="en-US" sz="1200" b="1" u="sng" dirty="0"/>
              <a:t>Faulk Center for Counseling</a:t>
            </a:r>
            <a:endParaRPr lang="en-US" sz="1200" dirty="0"/>
          </a:p>
          <a:p>
            <a:r>
              <a:rPr lang="en-US" sz="1200" dirty="0"/>
              <a:t>Provides no-cost counseling services (group or individual) to the students </a:t>
            </a:r>
          </a:p>
          <a:p>
            <a:r>
              <a:rPr lang="en-US" sz="1200" dirty="0"/>
              <a:t>and families.</a:t>
            </a:r>
          </a:p>
          <a:p>
            <a:endParaRPr lang="en-US" sz="1200" dirty="0"/>
          </a:p>
          <a:p>
            <a:r>
              <a:rPr lang="en-US" sz="1200" b="1" u="sng" dirty="0"/>
              <a:t>Florida Prepaid College Foundation</a:t>
            </a:r>
          </a:p>
          <a:p>
            <a:r>
              <a:rPr lang="en-US" sz="1200" dirty="0"/>
              <a:t>Provides $11,000 in matching funds for our Viner Scholar/Florida Prepaid Legacy Match Scholarship awarded to one of our students. </a:t>
            </a:r>
          </a:p>
          <a:p>
            <a:endParaRPr lang="en-US" sz="1400" dirty="0"/>
          </a:p>
          <a:p>
            <a:pPr algn="ctr">
              <a:spcBef>
                <a:spcPts val="600"/>
              </a:spcBef>
            </a:pPr>
            <a:r>
              <a:rPr lang="en-US" sz="1400" dirty="0"/>
              <a:t>​</a:t>
            </a:r>
            <a:endParaRPr lang="en-US" sz="1400" b="1" u="sng" dirty="0"/>
          </a:p>
          <a:p>
            <a:endParaRPr lang="en-US" sz="1400" dirty="0"/>
          </a:p>
        </p:txBody>
      </p:sp>
      <p:pic>
        <p:nvPicPr>
          <p:cNvPr id="7" name="Picture 6" descr="A close up of a sign&#10;&#10;Description automatically generated">
            <a:extLst>
              <a:ext uri="{FF2B5EF4-FFF2-40B4-BE49-F238E27FC236}">
                <a16:creationId xmlns:a16="http://schemas.microsoft.com/office/drawing/2014/main" id="{B8563AB1-DA9A-45B0-A361-C7B6C9336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1236005798"/>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09800"/>
            <a:ext cx="2684908" cy="2668586"/>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838200" y="1600200"/>
            <a:ext cx="6819900" cy="6047809"/>
          </a:xfrm>
          <a:prstGeom prst="rect">
            <a:avLst/>
          </a:prstGeom>
          <a:noFill/>
          <a:ln>
            <a:noFill/>
          </a:ln>
        </p:spPr>
        <p:txBody>
          <a:bodyPr wrap="square" rtlCol="0">
            <a:spAutoFit/>
          </a:bodyPr>
          <a:lstStyle/>
          <a:p>
            <a:pPr algn="ctr">
              <a:spcBef>
                <a:spcPts val="600"/>
              </a:spcBef>
            </a:pPr>
            <a:r>
              <a:rPr lang="en-US" sz="3200" b="1" u="sng" dirty="0"/>
              <a:t>OUR COMMUNITY PARTNERS</a:t>
            </a:r>
          </a:p>
          <a:p>
            <a:pPr algn="ctr">
              <a:spcBef>
                <a:spcPts val="600"/>
              </a:spcBef>
            </a:pPr>
            <a:endParaRPr lang="en-US" sz="1400" b="1" dirty="0"/>
          </a:p>
          <a:p>
            <a:r>
              <a:rPr lang="en-US" sz="1400" b="1" u="sng" dirty="0"/>
              <a:t>Dr. David Lubetkin, MD FACOG</a:t>
            </a:r>
          </a:p>
          <a:p>
            <a:r>
              <a:rPr lang="en-US" sz="1400" dirty="0"/>
              <a:t>Provides annual gynecological appointments for all of our female </a:t>
            </a:r>
          </a:p>
          <a:p>
            <a:r>
              <a:rPr lang="en-US" sz="1400" dirty="0"/>
              <a:t>Viner Scholars. </a:t>
            </a:r>
          </a:p>
          <a:p>
            <a:endParaRPr lang="en-US" sz="1400" b="1" u="sng" dirty="0"/>
          </a:p>
          <a:p>
            <a:r>
              <a:rPr lang="en-US" sz="1400" b="1" u="sng" dirty="0"/>
              <a:t>Konis Family Dental</a:t>
            </a:r>
            <a:endParaRPr lang="en-US" sz="1400" dirty="0"/>
          </a:p>
          <a:p>
            <a:r>
              <a:rPr lang="en-US" sz="1400" dirty="0"/>
              <a:t>Provides free dental cleanings and x-rays to our Scholars</a:t>
            </a:r>
          </a:p>
          <a:p>
            <a:r>
              <a:rPr lang="en-US" sz="1400" b="1" dirty="0"/>
              <a:t> </a:t>
            </a:r>
            <a:endParaRPr lang="en-US" sz="1400" b="1" u="sng" dirty="0"/>
          </a:p>
          <a:p>
            <a:r>
              <a:rPr lang="en-US" sz="1400" b="1" u="sng" dirty="0"/>
              <a:t>Levis JCC</a:t>
            </a:r>
            <a:endParaRPr lang="en-US" sz="1400" dirty="0"/>
          </a:p>
          <a:p>
            <a:r>
              <a:rPr lang="en-US" sz="1400" dirty="0"/>
              <a:t>Provides complimentary family memberships to Health</a:t>
            </a:r>
          </a:p>
          <a:p>
            <a:r>
              <a:rPr lang="en-US" sz="1400" dirty="0"/>
              <a:t>&amp; Wellness facilities, community service opportunities, </a:t>
            </a:r>
          </a:p>
          <a:p>
            <a:r>
              <a:rPr lang="en-US" sz="1400" dirty="0"/>
              <a:t>vouchers for Thrift Shop, and job opportunities for scholars.</a:t>
            </a:r>
          </a:p>
          <a:p>
            <a:r>
              <a:rPr lang="en-US" sz="1400" dirty="0"/>
              <a:t> </a:t>
            </a:r>
          </a:p>
          <a:p>
            <a:r>
              <a:rPr lang="en-US" sz="1400" b="1" u="sng" dirty="0"/>
              <a:t>Propel</a:t>
            </a:r>
            <a:endParaRPr lang="en-US" sz="1400" dirty="0"/>
          </a:p>
          <a:p>
            <a:r>
              <a:rPr lang="en-US" sz="1400" dirty="0"/>
              <a:t>Provides after-school programming, community involvement and </a:t>
            </a:r>
          </a:p>
          <a:p>
            <a:r>
              <a:rPr lang="en-US" sz="1400" dirty="0"/>
              <a:t>enrichment activities, job placement support.</a:t>
            </a:r>
          </a:p>
          <a:p>
            <a:endParaRPr lang="en-US" sz="1400" dirty="0"/>
          </a:p>
          <a:p>
            <a:r>
              <a:rPr lang="en-US" sz="1400" b="1" u="sng" dirty="0"/>
              <a:t>Ronald L. Rubin, DMD- Oral and Maxillofacial Surgery</a:t>
            </a:r>
          </a:p>
          <a:p>
            <a:r>
              <a:rPr lang="en-US" sz="1400" dirty="0"/>
              <a:t>Provides free dental services for our scholars. </a:t>
            </a:r>
          </a:p>
          <a:p>
            <a:endParaRPr lang="en-US" sz="1400" dirty="0"/>
          </a:p>
          <a:p>
            <a:endParaRPr lang="en-US" sz="1400" b="1" u="sng" dirty="0"/>
          </a:p>
          <a:p>
            <a:endParaRPr lang="en-US" sz="1400" dirty="0"/>
          </a:p>
          <a:p>
            <a:endParaRPr lang="en-US" sz="1400" dirty="0"/>
          </a:p>
          <a:p>
            <a:r>
              <a:rPr lang="en-US" sz="1400" b="1" dirty="0"/>
              <a:t> </a:t>
            </a:r>
            <a:endParaRPr lang="en-US" sz="1400" dirty="0"/>
          </a:p>
          <a:p>
            <a:endParaRPr lang="en-US" sz="1400" dirty="0"/>
          </a:p>
        </p:txBody>
      </p:sp>
      <p:pic>
        <p:nvPicPr>
          <p:cNvPr id="7" name="Picture 6" descr="A close up of a sign&#10;&#10;Description automatically generated">
            <a:extLst>
              <a:ext uri="{FF2B5EF4-FFF2-40B4-BE49-F238E27FC236}">
                <a16:creationId xmlns:a16="http://schemas.microsoft.com/office/drawing/2014/main" id="{4CB2EB4D-BD1F-48C9-88AB-B58C372F0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1511155139"/>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a:extLst>
              <a:ext uri="{FF2B5EF4-FFF2-40B4-BE49-F238E27FC236}">
                <a16:creationId xmlns:a16="http://schemas.microsoft.com/office/drawing/2014/main" id="{6F428ED9-1888-4761-841B-61CE17C58D9B}"/>
              </a:ext>
            </a:extLst>
          </p:cNvPr>
          <p:cNvSpPr txBox="1"/>
          <p:nvPr/>
        </p:nvSpPr>
        <p:spPr>
          <a:xfrm>
            <a:off x="1676400" y="2209800"/>
            <a:ext cx="5334000" cy="3046988"/>
          </a:xfrm>
          <a:prstGeom prst="rect">
            <a:avLst/>
          </a:prstGeom>
          <a:noFill/>
        </p:spPr>
        <p:txBody>
          <a:bodyPr wrap="square" rtlCol="0">
            <a:spAutoFit/>
          </a:bodyPr>
          <a:lstStyle/>
          <a:p>
            <a:pPr algn="ctr"/>
            <a:r>
              <a:rPr lang="en-US" sz="3200" b="1" u="sng" dirty="0"/>
              <a:t>MISSION</a:t>
            </a:r>
          </a:p>
          <a:p>
            <a:pPr algn="ctr"/>
            <a:endParaRPr lang="en-US" sz="3200" b="1" dirty="0"/>
          </a:p>
          <a:p>
            <a:pPr algn="ctr"/>
            <a:r>
              <a:rPr lang="en-US" sz="3200" b="1" dirty="0"/>
              <a:t>To educate student leaders of character who will graduate and contribute to their families and community</a:t>
            </a:r>
            <a:endParaRPr lang="en-US" sz="3200" dirty="0"/>
          </a:p>
        </p:txBody>
      </p:sp>
      <p:pic>
        <p:nvPicPr>
          <p:cNvPr id="9" name="Picture 8" descr="A close up of a sign&#10;&#10;Description automatically generated">
            <a:extLst>
              <a:ext uri="{FF2B5EF4-FFF2-40B4-BE49-F238E27FC236}">
                <a16:creationId xmlns:a16="http://schemas.microsoft.com/office/drawing/2014/main" id="{46F22745-D7AE-4880-9073-DDC91AB5A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95441"/>
            <a:ext cx="1752599" cy="1533585"/>
          </a:xfrm>
          <a:prstGeom prst="rect">
            <a:avLst/>
          </a:prstGeom>
        </p:spPr>
      </p:pic>
    </p:spTree>
    <p:extLst>
      <p:ext uri="{BB962C8B-B14F-4D97-AF65-F5344CB8AC3E}">
        <p14:creationId xmlns:p14="http://schemas.microsoft.com/office/powerpoint/2010/main" val="4069149926"/>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09800"/>
            <a:ext cx="2684908" cy="2668586"/>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896492" y="1600200"/>
            <a:ext cx="6723508" cy="5678478"/>
          </a:xfrm>
          <a:prstGeom prst="rect">
            <a:avLst/>
          </a:prstGeom>
          <a:noFill/>
          <a:ln>
            <a:noFill/>
          </a:ln>
        </p:spPr>
        <p:txBody>
          <a:bodyPr wrap="square" rtlCol="0">
            <a:spAutoFit/>
          </a:bodyPr>
          <a:lstStyle/>
          <a:p>
            <a:pPr algn="ctr">
              <a:spcBef>
                <a:spcPts val="600"/>
              </a:spcBef>
            </a:pPr>
            <a:r>
              <a:rPr lang="en-US" sz="3200" b="1" u="sng" dirty="0"/>
              <a:t>OUR COMMUNITY PARTNERS</a:t>
            </a:r>
          </a:p>
          <a:p>
            <a:pPr algn="ctr">
              <a:spcBef>
                <a:spcPts val="600"/>
              </a:spcBef>
            </a:pPr>
            <a:endParaRPr lang="en-US" sz="600" dirty="0"/>
          </a:p>
          <a:p>
            <a:r>
              <a:rPr lang="en-US" sz="1600" dirty="0"/>
              <a:t> </a:t>
            </a:r>
            <a:r>
              <a:rPr lang="en-US" sz="1600" b="1" u="sng" dirty="0"/>
              <a:t>Rotary Club Downtown Boca Raton</a:t>
            </a:r>
            <a:endParaRPr lang="en-US" sz="1600" dirty="0"/>
          </a:p>
          <a:p>
            <a:r>
              <a:rPr lang="en-US" sz="1600" dirty="0"/>
              <a:t>Offers job placement and internships, as well as mentoring.</a:t>
            </a:r>
          </a:p>
          <a:p>
            <a:endParaRPr lang="en-US" sz="1600" b="1" u="sng" dirty="0"/>
          </a:p>
          <a:p>
            <a:r>
              <a:rPr lang="en-US" sz="1600" b="1" u="sng" dirty="0"/>
              <a:t>Ruth &amp; Norman Rales Jewish Family Services</a:t>
            </a:r>
            <a:endParaRPr lang="en-US" sz="1600" dirty="0"/>
          </a:p>
          <a:p>
            <a:r>
              <a:rPr lang="en-US" sz="1600" dirty="0"/>
              <a:t>Provides our Scholars and their families with services </a:t>
            </a:r>
          </a:p>
          <a:p>
            <a:r>
              <a:rPr lang="en-US" sz="1600" dirty="0"/>
              <a:t>And book scholarships for new scholars each year.</a:t>
            </a:r>
          </a:p>
          <a:p>
            <a:endParaRPr lang="en-US" sz="1600" b="1" u="sng" dirty="0"/>
          </a:p>
          <a:p>
            <a:r>
              <a:rPr lang="en-US" sz="1600" b="1" u="sng" dirty="0"/>
              <a:t>Southern Scholarship Foundation</a:t>
            </a:r>
          </a:p>
          <a:p>
            <a:r>
              <a:rPr lang="en-US" sz="1600" dirty="0"/>
              <a:t>Provides rent free housing for students attending college </a:t>
            </a:r>
          </a:p>
          <a:p>
            <a:r>
              <a:rPr lang="en-US" sz="1600" dirty="0"/>
              <a:t>or university at Flagler-Tallahassee, FAMU, </a:t>
            </a:r>
          </a:p>
          <a:p>
            <a:r>
              <a:rPr lang="en-US" sz="1600" dirty="0"/>
              <a:t>FGCU, FSU, </a:t>
            </a:r>
            <a:r>
              <a:rPr lang="en-US" sz="1600" dirty="0" err="1"/>
              <a:t>Flager</a:t>
            </a:r>
            <a:r>
              <a:rPr lang="en-US" sz="1600" dirty="0"/>
              <a:t> College -Tallahassee, SFC, TCC, or UF.</a:t>
            </a:r>
          </a:p>
          <a:p>
            <a:endParaRPr lang="en-US" sz="1600" b="1" u="sng" dirty="0"/>
          </a:p>
          <a:p>
            <a:r>
              <a:rPr lang="en-US" sz="1600" b="1" u="sng" dirty="0"/>
              <a:t>Urban League of Palm Beach County</a:t>
            </a:r>
            <a:endParaRPr lang="en-US" sz="1600" dirty="0"/>
          </a:p>
          <a:p>
            <a:r>
              <a:rPr lang="en-US" sz="1600" dirty="0"/>
              <a:t>Offers youth &amp; education programs including financial </a:t>
            </a:r>
          </a:p>
          <a:p>
            <a:r>
              <a:rPr lang="en-US" sz="1600" dirty="0"/>
              <a:t>tools and services.</a:t>
            </a:r>
          </a:p>
          <a:p>
            <a:endParaRPr lang="en-US" sz="1600" dirty="0"/>
          </a:p>
          <a:p>
            <a:r>
              <a:rPr lang="en-US" sz="1600" b="1" u="sng" dirty="0"/>
              <a:t>Vitality Spine and Wellness</a:t>
            </a:r>
          </a:p>
          <a:p>
            <a:r>
              <a:rPr lang="en-US" sz="1600" dirty="0"/>
              <a:t>Chiropractor</a:t>
            </a:r>
          </a:p>
          <a:p>
            <a:endParaRPr lang="en-US" sz="1600" dirty="0"/>
          </a:p>
          <a:p>
            <a:endParaRPr lang="en-US" sz="1600" dirty="0"/>
          </a:p>
        </p:txBody>
      </p:sp>
      <p:pic>
        <p:nvPicPr>
          <p:cNvPr id="7" name="Picture 6" descr="A close up of a sign&#10;&#10;Description automatically generated">
            <a:extLst>
              <a:ext uri="{FF2B5EF4-FFF2-40B4-BE49-F238E27FC236}">
                <a16:creationId xmlns:a16="http://schemas.microsoft.com/office/drawing/2014/main" id="{F064BE9F-F636-4AAF-A4FD-5B22302E5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1683537753"/>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47A01-AD08-43DD-B171-2C098B87BD5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BD83FE9D-30A4-4E6A-94F8-C4E0A4011EFE}"/>
              </a:ext>
            </a:extLst>
          </p:cNvPr>
          <p:cNvSpPr/>
          <p:nvPr/>
        </p:nvSpPr>
        <p:spPr>
          <a:xfrm>
            <a:off x="2286000" y="2193595"/>
            <a:ext cx="3496405" cy="584775"/>
          </a:xfrm>
          <a:prstGeom prst="rect">
            <a:avLst/>
          </a:prstGeom>
          <a:effectLst/>
        </p:spPr>
        <p:txBody>
          <a:bodyPr wrap="none">
            <a:spAutoFit/>
          </a:bodyPr>
          <a:lstStyle/>
          <a:p>
            <a:pPr algn="ctr"/>
            <a:r>
              <a:rPr lang="en-US" sz="3200" b="1" u="sng" dirty="0"/>
              <a:t>How to Support Us </a:t>
            </a:r>
          </a:p>
        </p:txBody>
      </p:sp>
      <p:sp>
        <p:nvSpPr>
          <p:cNvPr id="3" name="Content Placeholder 2">
            <a:extLst>
              <a:ext uri="{FF2B5EF4-FFF2-40B4-BE49-F238E27FC236}">
                <a16:creationId xmlns:a16="http://schemas.microsoft.com/office/drawing/2014/main" id="{957B3482-ED81-4DD5-A8FD-52F6664AD0F2}"/>
              </a:ext>
            </a:extLst>
          </p:cNvPr>
          <p:cNvSpPr>
            <a:spLocks noGrp="1"/>
          </p:cNvSpPr>
          <p:nvPr>
            <p:ph idx="1"/>
          </p:nvPr>
        </p:nvSpPr>
        <p:spPr>
          <a:xfrm>
            <a:off x="1295400" y="3200400"/>
            <a:ext cx="5917194" cy="1087998"/>
          </a:xfrm>
        </p:spPr>
        <p:txBody>
          <a:bodyPr>
            <a:normAutofit fontScale="25000" lnSpcReduction="20000"/>
          </a:bodyPr>
          <a:lstStyle/>
          <a:p>
            <a:pPr marL="571500" indent="-457200">
              <a:buAutoNum type="arabicParenR"/>
            </a:pPr>
            <a:r>
              <a:rPr lang="en-US" sz="12800" dirty="0"/>
              <a:t>Become a Mentor or Recruit a Mentor </a:t>
            </a:r>
          </a:p>
          <a:p>
            <a:pPr marL="571500" indent="-457200">
              <a:buAutoNum type="arabicParenR"/>
            </a:pPr>
            <a:r>
              <a:rPr lang="en-US" sz="12800" dirty="0"/>
              <a:t>Become a Community Partner </a:t>
            </a:r>
          </a:p>
          <a:p>
            <a:pPr marL="571500" indent="-457200">
              <a:buAutoNum type="arabicParenR"/>
            </a:pPr>
            <a:r>
              <a:rPr lang="en-US" sz="12800" dirty="0"/>
              <a:t>Sponsor a Scholarship</a:t>
            </a:r>
          </a:p>
          <a:p>
            <a:pPr marL="411480" lvl="1" indent="0">
              <a:buNone/>
            </a:pPr>
            <a:endParaRPr lang="en-US" dirty="0"/>
          </a:p>
          <a:p>
            <a:pPr marL="411480" lvl="1" indent="0">
              <a:buNone/>
            </a:pPr>
            <a:endParaRPr lang="en-US" dirty="0"/>
          </a:p>
        </p:txBody>
      </p:sp>
      <p:pic>
        <p:nvPicPr>
          <p:cNvPr id="8" name="Picture 7" descr="A close up of a sign&#10;&#10;Description automatically generated">
            <a:extLst>
              <a:ext uri="{FF2B5EF4-FFF2-40B4-BE49-F238E27FC236}">
                <a16:creationId xmlns:a16="http://schemas.microsoft.com/office/drawing/2014/main" id="{6848CBE5-4651-4F98-AB27-84C70EA51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1668185269"/>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47A01-AD08-43DD-B171-2C098B87BD5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BD83FE9D-30A4-4E6A-94F8-C4E0A4011EFE}"/>
              </a:ext>
            </a:extLst>
          </p:cNvPr>
          <p:cNvSpPr/>
          <p:nvPr/>
        </p:nvSpPr>
        <p:spPr>
          <a:xfrm>
            <a:off x="2057401" y="1905000"/>
            <a:ext cx="4350550" cy="584775"/>
          </a:xfrm>
          <a:prstGeom prst="rect">
            <a:avLst/>
          </a:prstGeom>
          <a:effectLst/>
        </p:spPr>
        <p:txBody>
          <a:bodyPr wrap="none">
            <a:spAutoFit/>
          </a:bodyPr>
          <a:lstStyle/>
          <a:p>
            <a:pPr algn="ctr"/>
            <a:r>
              <a:rPr lang="en-US" sz="3200" b="1" u="sng" dirty="0"/>
              <a:t>How to Stay Up to Date  </a:t>
            </a:r>
          </a:p>
        </p:txBody>
      </p:sp>
      <p:pic>
        <p:nvPicPr>
          <p:cNvPr id="8" name="Picture 7" descr="A close up of a sign&#10;&#10;Description automatically generated">
            <a:extLst>
              <a:ext uri="{FF2B5EF4-FFF2-40B4-BE49-F238E27FC236}">
                <a16:creationId xmlns:a16="http://schemas.microsoft.com/office/drawing/2014/main" id="{6848CBE5-4651-4F98-AB27-84C70EA51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
        <p:nvSpPr>
          <p:cNvPr id="9" name="TextBox 8">
            <a:extLst>
              <a:ext uri="{FF2B5EF4-FFF2-40B4-BE49-F238E27FC236}">
                <a16:creationId xmlns:a16="http://schemas.microsoft.com/office/drawing/2014/main" id="{9503D45B-6FFB-4275-A037-5E61E2E144A3}"/>
              </a:ext>
            </a:extLst>
          </p:cNvPr>
          <p:cNvSpPr txBox="1"/>
          <p:nvPr/>
        </p:nvSpPr>
        <p:spPr>
          <a:xfrm>
            <a:off x="1597581" y="3048000"/>
            <a:ext cx="617481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Follow us on Instagram @</a:t>
            </a:r>
            <a:r>
              <a:rPr lang="en-US" sz="2800" dirty="0" err="1"/>
              <a:t>VinerScholars</a:t>
            </a:r>
            <a:endParaRPr lang="en-US" sz="2800" dirty="0"/>
          </a:p>
          <a:p>
            <a:endParaRPr lang="en-US" sz="2800" dirty="0"/>
          </a:p>
          <a:p>
            <a:pPr marL="285750" indent="-285750">
              <a:buFont typeface="Arial" panose="020B0604020202020204" pitchFamily="34" charset="0"/>
              <a:buChar char="•"/>
            </a:pPr>
            <a:r>
              <a:rPr lang="en-US" sz="2800" dirty="0"/>
              <a:t>Like our Facebook Page Eda and Cliff Viner Community Scholars Foundation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Read our Newsletter</a:t>
            </a:r>
          </a:p>
        </p:txBody>
      </p:sp>
    </p:spTree>
    <p:extLst>
      <p:ext uri="{BB962C8B-B14F-4D97-AF65-F5344CB8AC3E}">
        <p14:creationId xmlns:p14="http://schemas.microsoft.com/office/powerpoint/2010/main" val="2735676595"/>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2075872" y="2534774"/>
            <a:ext cx="5550482" cy="4362733"/>
          </a:xfrm>
          <a:prstGeom prst="rect">
            <a:avLst/>
          </a:prstGeom>
          <a:noFill/>
          <a:ln>
            <a:noFill/>
          </a:ln>
        </p:spPr>
        <p:txBody>
          <a:bodyPr wrap="square" rtlCol="0">
            <a:spAutoFit/>
          </a:bodyPr>
          <a:lstStyle/>
          <a:p>
            <a:pPr lvl="0" algn="ctr"/>
            <a:r>
              <a:rPr lang="en-US" sz="2000" b="1" u="sng" dirty="0">
                <a:solidFill>
                  <a:prstClr val="black"/>
                </a:solidFill>
              </a:rPr>
              <a:t>PATRICK FRANKLIN</a:t>
            </a:r>
          </a:p>
          <a:p>
            <a:pPr lvl="0" algn="ctr"/>
            <a:endParaRPr lang="en-US" sz="500" b="1" u="sng" dirty="0">
              <a:solidFill>
                <a:prstClr val="black"/>
              </a:solidFill>
            </a:endParaRPr>
          </a:p>
          <a:p>
            <a:pPr lvl="0"/>
            <a:r>
              <a:rPr lang="en-US" sz="1400" dirty="0">
                <a:solidFill>
                  <a:prstClr val="black"/>
                </a:solidFill>
              </a:rPr>
              <a:t>Patrick Franklin is the </a:t>
            </a:r>
            <a:r>
              <a:rPr lang="en-US" sz="1400" b="1" dirty="0">
                <a:solidFill>
                  <a:prstClr val="black"/>
                </a:solidFill>
              </a:rPr>
              <a:t>President/CEO of the Urban League of Palm Beach County</a:t>
            </a:r>
            <a:r>
              <a:rPr lang="en-US" sz="1400" dirty="0">
                <a:solidFill>
                  <a:prstClr val="black"/>
                </a:solidFill>
              </a:rPr>
              <a:t>. Under Patrick’s leadership the affiliate has grown the budget via new programming and services while serving over 16,000 residents annually.  The ULPBC has become the leader in Youth &amp; Education Development with signature programs such as its National Award winning NULITES youth program and National Achievers Society (NAS).</a:t>
            </a:r>
          </a:p>
          <a:p>
            <a:pPr lvl="0"/>
            <a:endParaRPr lang="en-US" sz="1000" dirty="0">
              <a:solidFill>
                <a:prstClr val="black"/>
              </a:solidFill>
            </a:endParaRPr>
          </a:p>
          <a:p>
            <a:pPr lvl="0"/>
            <a:endParaRPr lang="en-US" sz="1000" dirty="0">
              <a:solidFill>
                <a:prstClr val="black"/>
              </a:solidFill>
            </a:endParaRPr>
          </a:p>
          <a:p>
            <a:pPr lvl="0" algn="ctr"/>
            <a:r>
              <a:rPr lang="en-US" sz="2000" b="1" u="sng" dirty="0">
                <a:solidFill>
                  <a:prstClr val="black"/>
                </a:solidFill>
              </a:rPr>
              <a:t>MARIANNE JACOBS</a:t>
            </a:r>
            <a:endParaRPr lang="en-US" sz="1400" b="1" u="sng" dirty="0">
              <a:solidFill>
                <a:prstClr val="black"/>
              </a:solidFill>
            </a:endParaRPr>
          </a:p>
          <a:p>
            <a:pPr lvl="0" algn="ctr"/>
            <a:endParaRPr lang="en-US" sz="900" dirty="0">
              <a:solidFill>
                <a:prstClr val="black"/>
              </a:solidFill>
            </a:endParaRPr>
          </a:p>
          <a:p>
            <a:pPr lvl="0"/>
            <a:r>
              <a:rPr lang="en-US" sz="1400" dirty="0">
                <a:solidFill>
                  <a:prstClr val="black"/>
                </a:solidFill>
              </a:rPr>
              <a:t>Marianne Jacobs has more than </a:t>
            </a:r>
            <a:r>
              <a:rPr lang="en-US" sz="1400" b="1" dirty="0">
                <a:solidFill>
                  <a:prstClr val="black"/>
                </a:solidFill>
              </a:rPr>
              <a:t>30 years’ experience as an Executive Director in large nonprofits </a:t>
            </a:r>
            <a:r>
              <a:rPr lang="en-US" sz="1400" dirty="0">
                <a:solidFill>
                  <a:prstClr val="black"/>
                </a:solidFill>
              </a:rPr>
              <a:t>and school system agency management. For 34 years she worked for Adolph &amp; Rose </a:t>
            </a:r>
            <a:r>
              <a:rPr lang="en-US" sz="1400" dirty="0" err="1">
                <a:solidFill>
                  <a:prstClr val="black"/>
                </a:solidFill>
              </a:rPr>
              <a:t>Levis</a:t>
            </a:r>
            <a:r>
              <a:rPr lang="en-US" sz="1400" dirty="0">
                <a:solidFill>
                  <a:prstClr val="black"/>
                </a:solidFill>
              </a:rPr>
              <a:t> Jewish Community Center where she developed hundreds of creative programs, executed many events, cultivated hundreds of donors and partnerships, and oversaw the creation of new projects. </a:t>
            </a:r>
          </a:p>
          <a:p>
            <a:pPr lvl="0"/>
            <a:endParaRPr lang="en-US" sz="2000" b="1" u="sng" dirty="0">
              <a:solidFill>
                <a:prstClr val="black"/>
              </a:solidFill>
            </a:endParaRPr>
          </a:p>
          <a:p>
            <a:pPr lvl="0" algn="ctr"/>
            <a:endParaRPr lang="en-US" sz="500" b="1" u="sng" dirty="0">
              <a:solidFill>
                <a:prstClr val="black"/>
              </a:solidFill>
            </a:endParaRPr>
          </a:p>
          <a:p>
            <a:pPr lvl="0"/>
            <a:endParaRPr lang="en-US" sz="1050" dirty="0">
              <a:solidFill>
                <a:prstClr val="black"/>
              </a:solidFill>
            </a:endParaRPr>
          </a:p>
        </p:txBody>
      </p:sp>
      <p:sp>
        <p:nvSpPr>
          <p:cNvPr id="6" name="TextBox 5"/>
          <p:cNvSpPr txBox="1"/>
          <p:nvPr/>
        </p:nvSpPr>
        <p:spPr>
          <a:xfrm>
            <a:off x="2075872" y="1662950"/>
            <a:ext cx="5489018" cy="584775"/>
          </a:xfrm>
          <a:prstGeom prst="rect">
            <a:avLst/>
          </a:prstGeom>
          <a:noFill/>
        </p:spPr>
        <p:txBody>
          <a:bodyPr wrap="square" rtlCol="0">
            <a:spAutoFit/>
          </a:bodyPr>
          <a:lstStyle/>
          <a:p>
            <a:pPr algn="ctr">
              <a:spcBef>
                <a:spcPts val="600"/>
              </a:spcBef>
            </a:pPr>
            <a:r>
              <a:rPr lang="en-US" sz="3200" b="1" u="sng" dirty="0"/>
              <a:t>OUR BOARD OF DIRECTORS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486" y="2971800"/>
            <a:ext cx="916557" cy="1145696"/>
          </a:xfrm>
          <a:prstGeom prst="rect">
            <a:avLst/>
          </a:prstGeom>
          <a:ln>
            <a:solidFill>
              <a:schemeClr val="tx1"/>
            </a:solidFill>
          </a:ln>
          <a:effectLst>
            <a:outerShdw blurRad="50800" dist="76200" dir="2700000" algn="tl" rotWithShape="0">
              <a:prstClr val="black">
                <a:alpha val="40000"/>
              </a:prstClr>
            </a:outerShdw>
          </a:effectLst>
        </p:spPr>
      </p:pic>
      <p:pic>
        <p:nvPicPr>
          <p:cNvPr id="9" name="Picture 8" descr="A close up of a sign&#10;&#10;Description automatically generated">
            <a:extLst>
              <a:ext uri="{FF2B5EF4-FFF2-40B4-BE49-F238E27FC236}">
                <a16:creationId xmlns:a16="http://schemas.microsoft.com/office/drawing/2014/main" id="{5FE15670-583A-453A-8BCF-CD7DECCF4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pic>
        <p:nvPicPr>
          <p:cNvPr id="11" name="Picture 10" descr="A person with blonde hair&#10;&#10;Description automatically generated with low confidence">
            <a:extLst>
              <a:ext uri="{FF2B5EF4-FFF2-40B4-BE49-F238E27FC236}">
                <a16:creationId xmlns:a16="http://schemas.microsoft.com/office/drawing/2014/main" id="{BE0C7B37-9D64-4032-8B12-A3B8DCD31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524" y="5023808"/>
            <a:ext cx="965163" cy="1145696"/>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7154002"/>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2106604" y="2667000"/>
            <a:ext cx="5550482" cy="3462486"/>
          </a:xfrm>
          <a:prstGeom prst="rect">
            <a:avLst/>
          </a:prstGeom>
          <a:noFill/>
          <a:ln>
            <a:noFill/>
          </a:ln>
        </p:spPr>
        <p:txBody>
          <a:bodyPr wrap="square" rtlCol="0">
            <a:spAutoFit/>
          </a:bodyPr>
          <a:lstStyle/>
          <a:p>
            <a:pPr lvl="0" algn="ctr"/>
            <a:r>
              <a:rPr lang="en-US" sz="2000" b="1" u="sng" dirty="0">
                <a:solidFill>
                  <a:prstClr val="black"/>
                </a:solidFill>
              </a:rPr>
              <a:t>STACEY PACKER</a:t>
            </a:r>
          </a:p>
          <a:p>
            <a:pPr lvl="0"/>
            <a:r>
              <a:rPr lang="en-US" sz="1200" dirty="0"/>
              <a:t>Stacey Packer is a Florida native who has been living in Boca Raton since 2005. She is the past president of the Pine Crest Parent’s Association and has served as a Board Member and Co-Chairperson for The Fuller Center. In 2020, Stacy and her husband, Dr. Evan Packer were co-chairs of the 70</a:t>
            </a:r>
            <a:r>
              <a:rPr lang="en-US" sz="1200" baseline="30000" dirty="0"/>
              <a:t>th</a:t>
            </a:r>
            <a:r>
              <a:rPr lang="en-US" sz="1200" dirty="0"/>
              <a:t> Anniversary Gala for the Boca Raton Museum of Art. Prior to living in Boca Raton, Stacey joined Tampa General Hospital’s marketing department, and later became vice president of development at its Foundation. </a:t>
            </a:r>
          </a:p>
          <a:p>
            <a:pPr lvl="0"/>
            <a:endParaRPr lang="en-US" sz="1400" dirty="0">
              <a:solidFill>
                <a:prstClr val="black"/>
              </a:solidFill>
            </a:endParaRPr>
          </a:p>
          <a:p>
            <a:pPr lvl="0" algn="ctr"/>
            <a:r>
              <a:rPr lang="en-US" sz="2000" b="1" u="sng" dirty="0">
                <a:solidFill>
                  <a:prstClr val="black"/>
                </a:solidFill>
              </a:rPr>
              <a:t>DR. DAVID LUBETKIN</a:t>
            </a:r>
          </a:p>
          <a:p>
            <a:pPr lvl="0" algn="ctr"/>
            <a:endParaRPr lang="en-US" sz="500" b="1" u="sng" dirty="0">
              <a:solidFill>
                <a:prstClr val="black"/>
              </a:solidFill>
            </a:endParaRPr>
          </a:p>
          <a:p>
            <a:pPr lvl="0"/>
            <a:r>
              <a:rPr lang="en-US" sz="1100" dirty="0"/>
              <a:t>Dr. Lubetkin is a graduate of Johns Hopkins University and Albert Einstein College of Medicine.  He completed his residency in Obstetrics and Gynecology at North Shore University Hospital, Cornell University Medical Center in Manhasset, NY.  He has been in private practice in Boca Raton, FL since 1996.  He has served as Chief of Staff at West Boca Medical Center and President of the Palm Beach County Ob/Gyn Society. Dr. Lubetkin also serves as an Affiliate Assistant Professor of Clinical Biomedical Science at the Charles E. Schmidt College of Medicine at Florida Atlantic University.  </a:t>
            </a:r>
            <a:br>
              <a:rPr lang="en-US" sz="1100" dirty="0"/>
            </a:br>
            <a:endParaRPr lang="en-US" sz="1100" dirty="0">
              <a:solidFill>
                <a:prstClr val="black"/>
              </a:solidFill>
            </a:endParaRPr>
          </a:p>
        </p:txBody>
      </p:sp>
      <p:sp>
        <p:nvSpPr>
          <p:cNvPr id="6" name="TextBox 5"/>
          <p:cNvSpPr txBox="1"/>
          <p:nvPr/>
        </p:nvSpPr>
        <p:spPr>
          <a:xfrm>
            <a:off x="2132046" y="1662950"/>
            <a:ext cx="5489018" cy="584775"/>
          </a:xfrm>
          <a:prstGeom prst="rect">
            <a:avLst/>
          </a:prstGeom>
          <a:noFill/>
        </p:spPr>
        <p:txBody>
          <a:bodyPr wrap="square" rtlCol="0">
            <a:spAutoFit/>
          </a:bodyPr>
          <a:lstStyle/>
          <a:p>
            <a:pPr algn="ctr">
              <a:spcBef>
                <a:spcPts val="600"/>
              </a:spcBef>
            </a:pPr>
            <a:r>
              <a:rPr lang="en-US" sz="3200" b="1" u="sng" dirty="0"/>
              <a:t>OUR BOARD OF DIRECTORS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065" y="4648200"/>
            <a:ext cx="762000" cy="1143000"/>
          </a:xfrm>
          <a:prstGeom prst="rect">
            <a:avLst/>
          </a:prstGeom>
          <a:ln w="12700">
            <a:solidFill>
              <a:schemeClr val="tx1"/>
            </a:solidFill>
          </a:ln>
          <a:effectLst>
            <a:outerShdw blurRad="50800" dist="76200" dir="2700000" algn="tl" rotWithShape="0">
              <a:prstClr val="black">
                <a:alpha val="40000"/>
              </a:prstClr>
            </a:outerShdw>
          </a:effectLst>
        </p:spPr>
      </p:pic>
      <p:pic>
        <p:nvPicPr>
          <p:cNvPr id="8" name="Picture 7" descr="A close up of a sign&#10;&#10;Description automatically generated">
            <a:extLst>
              <a:ext uri="{FF2B5EF4-FFF2-40B4-BE49-F238E27FC236}">
                <a16:creationId xmlns:a16="http://schemas.microsoft.com/office/drawing/2014/main" id="{1B3720EF-B0F7-46E5-8250-D0724CE11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pic>
        <p:nvPicPr>
          <p:cNvPr id="1028" name="Picture 4" descr="Stacey Packer">
            <a:extLst>
              <a:ext uri="{FF2B5EF4-FFF2-40B4-BE49-F238E27FC236}">
                <a16:creationId xmlns:a16="http://schemas.microsoft.com/office/drawing/2014/main" id="{8E15FB8B-729B-4730-AAEA-FBA4D725F7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67" r="10092"/>
          <a:stretch/>
        </p:blipFill>
        <p:spPr bwMode="auto">
          <a:xfrm>
            <a:off x="910345" y="3048000"/>
            <a:ext cx="975360" cy="1219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702718"/>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2106604" y="2667000"/>
            <a:ext cx="5550482" cy="3416320"/>
          </a:xfrm>
          <a:prstGeom prst="rect">
            <a:avLst/>
          </a:prstGeom>
          <a:noFill/>
          <a:ln>
            <a:noFill/>
          </a:ln>
        </p:spPr>
        <p:txBody>
          <a:bodyPr wrap="square" rtlCol="0">
            <a:spAutoFit/>
          </a:bodyPr>
          <a:lstStyle/>
          <a:p>
            <a:pPr lvl="0" algn="ctr"/>
            <a:r>
              <a:rPr lang="en-US" sz="2000" b="1" u="sng" dirty="0">
                <a:solidFill>
                  <a:prstClr val="black"/>
                </a:solidFill>
              </a:rPr>
              <a:t>DAN PAULUS</a:t>
            </a:r>
          </a:p>
          <a:p>
            <a:pPr lvl="0"/>
            <a:r>
              <a:rPr lang="en-US" sz="1100" dirty="0">
                <a:solidFill>
                  <a:prstClr val="black"/>
                </a:solidFill>
              </a:rPr>
              <a:t>Dan graduated from Florida State University and is currently the Director of Community Relations for GFA International –Universal Engineering Sciences Conglomerate. He is Founder and Chairman of the Renegades of Reel Estate Fishing Classic which organizes local networking events for Alumni, current students and others involved in real estate to build relationships. He also serves on the Greater Delray Beach Chamber of Commerce Board of Directors</a:t>
            </a:r>
            <a:r>
              <a:rPr lang="en-US" sz="1400" dirty="0">
                <a:solidFill>
                  <a:prstClr val="black"/>
                </a:solidFill>
              </a:rPr>
              <a:t>. </a:t>
            </a:r>
          </a:p>
          <a:p>
            <a:pPr lvl="0"/>
            <a:endParaRPr lang="en-US" sz="1400" dirty="0">
              <a:solidFill>
                <a:prstClr val="black"/>
              </a:solidFill>
            </a:endParaRPr>
          </a:p>
          <a:p>
            <a:pPr lvl="0" algn="ctr"/>
            <a:r>
              <a:rPr lang="en-US" sz="2000" b="1" u="sng" dirty="0">
                <a:solidFill>
                  <a:prstClr val="black"/>
                </a:solidFill>
              </a:rPr>
              <a:t>ALAN KAYE </a:t>
            </a:r>
          </a:p>
          <a:p>
            <a:pPr lvl="0" algn="ctr"/>
            <a:endParaRPr lang="en-US" sz="500" b="1" u="sng" dirty="0">
              <a:solidFill>
                <a:prstClr val="black"/>
              </a:solidFill>
            </a:endParaRPr>
          </a:p>
          <a:p>
            <a:pPr lvl="0"/>
            <a:r>
              <a:rPr lang="en-US" sz="1100" dirty="0"/>
              <a:t>Alan is currently a Broker- Associate for Douglas Elliman Commercial Real Estate. He has worked in real estate for 30 years. Prior to being a broker, he was a practicing attorney  and graduated from Hofstra School of Law. He is also the Founder and Inaugural President of the Rotary Club Downtown Boca Raton,  Co-creator of the C.H.O.W. program, (Children’s Health on the Weekend) with a fellow RCDBR Rotarian with our Community Partner, Florence Fuller Children Development Center, and Chair and Co-chair of Honor Your Doctor Luncheon for last seven years, which provides health and wellness scholarships to deserving Medical and Nursing students who attend FAU Medical &amp; Nursing, Lynn University and PBSC.</a:t>
            </a:r>
            <a:br>
              <a:rPr lang="en-US" sz="1100" dirty="0"/>
            </a:br>
            <a:endParaRPr lang="en-US" sz="1100" dirty="0">
              <a:solidFill>
                <a:prstClr val="black"/>
              </a:solidFill>
            </a:endParaRPr>
          </a:p>
        </p:txBody>
      </p:sp>
      <p:sp>
        <p:nvSpPr>
          <p:cNvPr id="6" name="TextBox 5"/>
          <p:cNvSpPr txBox="1"/>
          <p:nvPr/>
        </p:nvSpPr>
        <p:spPr>
          <a:xfrm>
            <a:off x="2132046" y="1662950"/>
            <a:ext cx="5489018" cy="584775"/>
          </a:xfrm>
          <a:prstGeom prst="rect">
            <a:avLst/>
          </a:prstGeom>
          <a:noFill/>
        </p:spPr>
        <p:txBody>
          <a:bodyPr wrap="square" rtlCol="0">
            <a:spAutoFit/>
          </a:bodyPr>
          <a:lstStyle/>
          <a:p>
            <a:pPr algn="ctr">
              <a:spcBef>
                <a:spcPts val="600"/>
              </a:spcBef>
            </a:pPr>
            <a:r>
              <a:rPr lang="en-US" sz="3200" b="1" u="sng" dirty="0"/>
              <a:t>OUR BOARD OF DIRECTORS</a:t>
            </a:r>
          </a:p>
        </p:txBody>
      </p:sp>
      <p:pic>
        <p:nvPicPr>
          <p:cNvPr id="8" name="Picture 7" descr="A close up of a sign&#10;&#10;Description automatically generated">
            <a:extLst>
              <a:ext uri="{FF2B5EF4-FFF2-40B4-BE49-F238E27FC236}">
                <a16:creationId xmlns:a16="http://schemas.microsoft.com/office/drawing/2014/main" id="{1B3720EF-B0F7-46E5-8250-D0724CE11A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pic>
        <p:nvPicPr>
          <p:cNvPr id="7" name="Picture 6" descr="A person wearing a suit and tie smiling at the camera&#10;&#10;Description automatically generated">
            <a:extLst>
              <a:ext uri="{FF2B5EF4-FFF2-40B4-BE49-F238E27FC236}">
                <a16:creationId xmlns:a16="http://schemas.microsoft.com/office/drawing/2014/main" id="{B65A392F-6E12-4B40-96E1-1430558CE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14" y="28575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erson wearing a suit and tie smiling at the camera&#10;&#10;Description automatically generated">
            <a:extLst>
              <a:ext uri="{FF2B5EF4-FFF2-40B4-BE49-F238E27FC236}">
                <a16:creationId xmlns:a16="http://schemas.microsoft.com/office/drawing/2014/main" id="{DDDF66B9-049A-4E95-ACF9-0E77B2EB9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521" y="4363437"/>
            <a:ext cx="1175186" cy="1566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4501717"/>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79096" y="5515487"/>
            <a:ext cx="541825" cy="795688"/>
          </a:xfrm>
          <a:prstGeom prst="rect">
            <a:avLst/>
          </a:prstGeom>
        </p:spPr>
      </p:pic>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p:cNvSpPr/>
          <p:nvPr/>
        </p:nvSpPr>
        <p:spPr>
          <a:xfrm>
            <a:off x="1031084" y="1524000"/>
            <a:ext cx="6476872" cy="523220"/>
          </a:xfrm>
          <a:prstGeom prst="rect">
            <a:avLst/>
          </a:prstGeom>
        </p:spPr>
        <p:txBody>
          <a:bodyPr wrap="square">
            <a:spAutoFit/>
          </a:bodyPr>
          <a:lstStyle/>
          <a:p>
            <a:pPr algn="ctr"/>
            <a:r>
              <a:rPr lang="en-US" sz="2800" b="1" u="sng" dirty="0"/>
              <a:t>What The Viner Scholars Are Saying…</a:t>
            </a:r>
            <a:endParaRPr lang="en-US" sz="2800" u="sng" dirty="0"/>
          </a:p>
        </p:txBody>
      </p:sp>
      <p:grpSp>
        <p:nvGrpSpPr>
          <p:cNvPr id="5" name="Group 4"/>
          <p:cNvGrpSpPr/>
          <p:nvPr/>
        </p:nvGrpSpPr>
        <p:grpSpPr>
          <a:xfrm>
            <a:off x="543098" y="2206217"/>
            <a:ext cx="7281592" cy="4379867"/>
            <a:chOff x="543098" y="1972285"/>
            <a:chExt cx="7281592" cy="4379867"/>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8098"/>
            <a:stretch/>
          </p:blipFill>
          <p:spPr>
            <a:xfrm>
              <a:off x="543098" y="2319727"/>
              <a:ext cx="975973" cy="728762"/>
            </a:xfrm>
            <a:prstGeom prst="rect">
              <a:avLst/>
            </a:prstGeom>
          </p:spPr>
        </p:pic>
        <p:sp>
          <p:nvSpPr>
            <p:cNvPr id="9" name="Rectangle 8"/>
            <p:cNvSpPr/>
            <p:nvPr/>
          </p:nvSpPr>
          <p:spPr>
            <a:xfrm>
              <a:off x="1519071" y="2040357"/>
              <a:ext cx="4348330" cy="1985159"/>
            </a:xfrm>
            <a:prstGeom prst="rect">
              <a:avLst/>
            </a:prstGeom>
            <a:ln w="19050">
              <a:solidFill>
                <a:srgbClr val="002060"/>
              </a:solidFill>
            </a:ln>
            <a:effectLst/>
          </p:spPr>
          <p:txBody>
            <a:bodyPr wrap="square">
              <a:spAutoFit/>
            </a:bodyPr>
            <a:lstStyle/>
            <a:p>
              <a:r>
                <a:rPr lang="en-US" sz="1400" i="1" dirty="0">
                  <a:latin typeface="Gill Sans MT" panose="020B0502020104020203" pitchFamily="34" charset="0"/>
                </a:rPr>
                <a:t>"I had a wonderful experience with the Viner Scholarship program and its amazing staff.   Everyone was so nice and welcoming.   They have given me the opportunity to pursue my education without having to stress about the financial burden</a:t>
              </a:r>
            </a:p>
            <a:p>
              <a:r>
                <a:rPr lang="en-US" sz="1400" i="1" dirty="0">
                  <a:latin typeface="Gill Sans MT" panose="020B0502020104020203" pitchFamily="34" charset="0"/>
                </a:rPr>
                <a:t>I would've imposed on myself and on my family.   I can't thank them enough for their generosity and their passion in making a difference in teenager's lives. "  </a:t>
              </a:r>
            </a:p>
            <a:p>
              <a:r>
                <a:rPr lang="en-US" sz="1400" dirty="0">
                  <a:latin typeface="Gill Sans MT" panose="020B0502020104020203" pitchFamily="34" charset="0"/>
                </a:rPr>
                <a:t>  ~  Alexus Foster</a:t>
              </a:r>
            </a:p>
            <a:p>
              <a:r>
                <a:rPr lang="en-US" sz="1100" dirty="0">
                  <a:latin typeface="Gill Sans MT" panose="020B0502020104020203" pitchFamily="34" charset="0"/>
                </a:rPr>
                <a:t>        2016 Viner Scholar</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520" t="8656" b="10713"/>
            <a:stretch/>
          </p:blipFill>
          <p:spPr>
            <a:xfrm rot="326201" flipH="1">
              <a:off x="5923201" y="1972285"/>
              <a:ext cx="1901489" cy="2140998"/>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p:cNvSpPr/>
            <p:nvPr/>
          </p:nvSpPr>
          <p:spPr>
            <a:xfrm>
              <a:off x="2514600" y="4366993"/>
              <a:ext cx="5019299" cy="1985159"/>
            </a:xfrm>
            <a:prstGeom prst="rect">
              <a:avLst/>
            </a:prstGeom>
            <a:ln w="19050">
              <a:solidFill>
                <a:srgbClr val="002060"/>
              </a:solidFill>
            </a:ln>
            <a:effectLst/>
          </p:spPr>
          <p:txBody>
            <a:bodyPr wrap="square">
              <a:spAutoFit/>
            </a:bodyPr>
            <a:lstStyle/>
            <a:p>
              <a:r>
                <a:rPr lang="en-US" sz="1400" i="1" dirty="0">
                  <a:latin typeface="Gill Sans MT" panose="020B0502020104020203" pitchFamily="34" charset="0"/>
                </a:rPr>
                <a:t>"</a:t>
              </a:r>
              <a:r>
                <a:rPr lang="en-US" sz="1200" dirty="0"/>
                <a:t>As I approach my senior year, it has been such a blessing in my life and my family’s life to have this much-needed financial assistance; my collegiate experience would have been vastly different without it. The fact that on top of years of financial assistance and mentorship, you all were also able to help me get a paid internship at a large, national law firm is truly incredible and I am eternally grateful. It really proved to me that I want to be a lawyer and I could not have asked for a better summer employer. I am genuinely sad to leave and did not think I’d ever feel that way about a summer internship!" </a:t>
              </a:r>
              <a:endParaRPr lang="en-US" sz="1200" i="1" dirty="0">
                <a:latin typeface="Gill Sans MT" panose="020B0502020104020203" pitchFamily="34" charset="0"/>
              </a:endParaRPr>
            </a:p>
            <a:p>
              <a:r>
                <a:rPr lang="en-US" sz="1400" dirty="0">
                  <a:latin typeface="Gill Sans MT" panose="020B0502020104020203" pitchFamily="34" charset="0"/>
                </a:rPr>
                <a:t>~  Daniel Bencivenga</a:t>
              </a:r>
            </a:p>
            <a:p>
              <a:r>
                <a:rPr lang="en-US" sz="1100" dirty="0">
                  <a:latin typeface="Gill Sans MT" panose="020B0502020104020203" pitchFamily="34" charset="0"/>
                </a:rPr>
                <a:t>     2016 Viner Scholar</a:t>
              </a:r>
            </a:p>
          </p:txBody>
        </p:sp>
      </p:grpSp>
      <p:pic>
        <p:nvPicPr>
          <p:cNvPr id="13" name="Picture 12" descr="A person wearing a suit and tie&#10;&#10;Description automatically generated">
            <a:extLst>
              <a:ext uri="{FF2B5EF4-FFF2-40B4-BE49-F238E27FC236}">
                <a16:creationId xmlns:a16="http://schemas.microsoft.com/office/drawing/2014/main" id="{863D6142-D188-421F-B4EC-C1B137B554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4147" flipH="1">
            <a:off x="279312" y="4862347"/>
            <a:ext cx="2140391" cy="1424697"/>
          </a:xfrm>
          <a:prstGeom prst="rect">
            <a:avLst/>
          </a:prstGeom>
        </p:spPr>
      </p:pic>
      <p:pic>
        <p:nvPicPr>
          <p:cNvPr id="2" name="Picture 1">
            <a:extLst>
              <a:ext uri="{FF2B5EF4-FFF2-40B4-BE49-F238E27FC236}">
                <a16:creationId xmlns:a16="http://schemas.microsoft.com/office/drawing/2014/main" id="{CFAABADA-7FB7-4D84-90D5-4A3861D86200}"/>
              </a:ext>
            </a:extLst>
          </p:cNvPr>
          <p:cNvPicPr>
            <a:picLocks noChangeAspect="1"/>
          </p:cNvPicPr>
          <p:nvPr/>
        </p:nvPicPr>
        <p:blipFill>
          <a:blip r:embed="rId7"/>
          <a:stretch>
            <a:fillRect/>
          </a:stretch>
        </p:blipFill>
        <p:spPr>
          <a:xfrm>
            <a:off x="543098" y="55434"/>
            <a:ext cx="1792379" cy="1566808"/>
          </a:xfrm>
          <a:prstGeom prst="rect">
            <a:avLst/>
          </a:prstGeom>
        </p:spPr>
      </p:pic>
    </p:spTree>
    <p:extLst>
      <p:ext uri="{BB962C8B-B14F-4D97-AF65-F5344CB8AC3E}">
        <p14:creationId xmlns:p14="http://schemas.microsoft.com/office/powerpoint/2010/main" val="3293622272"/>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47A01-AD08-43DD-B171-2C098B87BD5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BD83FE9D-30A4-4E6A-94F8-C4E0A4011EFE}"/>
              </a:ext>
            </a:extLst>
          </p:cNvPr>
          <p:cNvSpPr/>
          <p:nvPr/>
        </p:nvSpPr>
        <p:spPr>
          <a:xfrm>
            <a:off x="2327665" y="1679575"/>
            <a:ext cx="4048673" cy="584775"/>
          </a:xfrm>
          <a:prstGeom prst="rect">
            <a:avLst/>
          </a:prstGeom>
          <a:effectLst/>
        </p:spPr>
        <p:txBody>
          <a:bodyPr wrap="none">
            <a:spAutoFit/>
          </a:bodyPr>
          <a:lstStyle/>
          <a:p>
            <a:pPr algn="ctr"/>
            <a:r>
              <a:rPr lang="en-US" sz="3200" b="1" u="sng" dirty="0"/>
              <a:t>2020 VINER SCHOLARS</a:t>
            </a:r>
          </a:p>
        </p:txBody>
      </p:sp>
      <p:pic>
        <p:nvPicPr>
          <p:cNvPr id="8" name="Picture 7" descr="A close up of a sign&#10;&#10;Description automatically generated">
            <a:extLst>
              <a:ext uri="{FF2B5EF4-FFF2-40B4-BE49-F238E27FC236}">
                <a16:creationId xmlns:a16="http://schemas.microsoft.com/office/drawing/2014/main" id="{FF0C445F-3E14-413A-9688-E60F784819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977" y="112661"/>
            <a:ext cx="1790688" cy="1566914"/>
          </a:xfrm>
          <a:prstGeom prst="rect">
            <a:avLst/>
          </a:prstGeom>
        </p:spPr>
      </p:pic>
      <p:pic>
        <p:nvPicPr>
          <p:cNvPr id="5" name="Content Placeholder 4" descr="A group of people posing for a photo&#10;&#10;Description automatically generated">
            <a:extLst>
              <a:ext uri="{FF2B5EF4-FFF2-40B4-BE49-F238E27FC236}">
                <a16:creationId xmlns:a16="http://schemas.microsoft.com/office/drawing/2014/main" id="{F57DB981-70C8-473C-A434-9C553162DE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514600"/>
            <a:ext cx="7641551" cy="3886200"/>
          </a:xfrm>
        </p:spPr>
      </p:pic>
    </p:spTree>
    <p:extLst>
      <p:ext uri="{BB962C8B-B14F-4D97-AF65-F5344CB8AC3E}">
        <p14:creationId xmlns:p14="http://schemas.microsoft.com/office/powerpoint/2010/main" val="684295866"/>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posing for a photo&#10;&#10;Description automatically generated">
            <a:extLst>
              <a:ext uri="{FF2B5EF4-FFF2-40B4-BE49-F238E27FC236}">
                <a16:creationId xmlns:a16="http://schemas.microsoft.com/office/drawing/2014/main" id="{1B445F1A-1A56-4AB0-9432-E968A7DAFC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91891"/>
            <a:ext cx="7620000" cy="4217218"/>
          </a:xfrm>
        </p:spPr>
      </p:pic>
      <p:pic>
        <p:nvPicPr>
          <p:cNvPr id="4" name="Picture 3" descr="A close up of a sign&#10;&#10;Description automatically generated">
            <a:extLst>
              <a:ext uri="{FF2B5EF4-FFF2-40B4-BE49-F238E27FC236}">
                <a16:creationId xmlns:a16="http://schemas.microsoft.com/office/drawing/2014/main" id="{ACDBE91E-7741-4AF8-9BF9-3EE8B2767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7" y="112661"/>
            <a:ext cx="1790688" cy="1566914"/>
          </a:xfrm>
          <a:prstGeom prst="rect">
            <a:avLst/>
          </a:prstGeom>
        </p:spPr>
      </p:pic>
      <p:sp>
        <p:nvSpPr>
          <p:cNvPr id="5" name="Title 4">
            <a:extLst>
              <a:ext uri="{FF2B5EF4-FFF2-40B4-BE49-F238E27FC236}">
                <a16:creationId xmlns:a16="http://schemas.microsoft.com/office/drawing/2014/main" id="{F422A7D2-9372-4ED9-9733-6E65F509E8C5}"/>
              </a:ext>
            </a:extLst>
          </p:cNvPr>
          <p:cNvSpPr>
            <a:spLocks noGrp="1" noChangeArrowheads="1"/>
          </p:cNvSpPr>
          <p:nvPr>
            <p:ph type="title"/>
          </p:nvPr>
        </p:nvSpPr>
        <p:spPr bwMode="auto">
          <a:xfrm>
            <a:off x="457200" y="274638"/>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18AACFDE-A548-4CC8-97CD-E799EC8212D6}"/>
              </a:ext>
            </a:extLst>
          </p:cNvPr>
          <p:cNvSpPr/>
          <p:nvPr/>
        </p:nvSpPr>
        <p:spPr>
          <a:xfrm>
            <a:off x="2667000" y="1256219"/>
            <a:ext cx="4048673" cy="584775"/>
          </a:xfrm>
          <a:prstGeom prst="rect">
            <a:avLst/>
          </a:prstGeom>
          <a:effectLst/>
        </p:spPr>
        <p:txBody>
          <a:bodyPr wrap="none">
            <a:spAutoFit/>
          </a:bodyPr>
          <a:lstStyle/>
          <a:p>
            <a:pPr algn="ctr"/>
            <a:r>
              <a:rPr lang="en-US" sz="3200" b="1" u="sng" dirty="0"/>
              <a:t>2021 VINER SCHOLARS</a:t>
            </a:r>
          </a:p>
        </p:txBody>
      </p:sp>
    </p:spTree>
    <p:extLst>
      <p:ext uri="{BB962C8B-B14F-4D97-AF65-F5344CB8AC3E}">
        <p14:creationId xmlns:p14="http://schemas.microsoft.com/office/powerpoint/2010/main" val="4028608610"/>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ACDBE91E-7741-4AF8-9BF9-3EE8B2767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977" y="112661"/>
            <a:ext cx="1790688" cy="1566914"/>
          </a:xfrm>
          <a:prstGeom prst="rect">
            <a:avLst/>
          </a:prstGeom>
        </p:spPr>
      </p:pic>
      <p:sp>
        <p:nvSpPr>
          <p:cNvPr id="5" name="Title 4">
            <a:extLst>
              <a:ext uri="{FF2B5EF4-FFF2-40B4-BE49-F238E27FC236}">
                <a16:creationId xmlns:a16="http://schemas.microsoft.com/office/drawing/2014/main" id="{F422A7D2-9372-4ED9-9733-6E65F509E8C5}"/>
              </a:ext>
            </a:extLst>
          </p:cNvPr>
          <p:cNvSpPr>
            <a:spLocks noGrp="1" noChangeArrowheads="1"/>
          </p:cNvSpPr>
          <p:nvPr>
            <p:ph type="title"/>
          </p:nvPr>
        </p:nvSpPr>
        <p:spPr bwMode="auto">
          <a:xfrm>
            <a:off x="457200" y="274638"/>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18AACFDE-A548-4CC8-97CD-E799EC8212D6}"/>
              </a:ext>
            </a:extLst>
          </p:cNvPr>
          <p:cNvSpPr/>
          <p:nvPr/>
        </p:nvSpPr>
        <p:spPr>
          <a:xfrm>
            <a:off x="2667000" y="1256219"/>
            <a:ext cx="4048673" cy="584775"/>
          </a:xfrm>
          <a:prstGeom prst="rect">
            <a:avLst/>
          </a:prstGeom>
          <a:effectLst/>
        </p:spPr>
        <p:txBody>
          <a:bodyPr wrap="none">
            <a:spAutoFit/>
          </a:bodyPr>
          <a:lstStyle/>
          <a:p>
            <a:pPr algn="ctr"/>
            <a:r>
              <a:rPr lang="en-US" sz="3200" b="1" u="sng" dirty="0"/>
              <a:t>2022 VINER SCHOLARS</a:t>
            </a:r>
          </a:p>
        </p:txBody>
      </p:sp>
      <p:pic>
        <p:nvPicPr>
          <p:cNvPr id="9" name="Picture 8">
            <a:extLst>
              <a:ext uri="{FF2B5EF4-FFF2-40B4-BE49-F238E27FC236}">
                <a16:creationId xmlns:a16="http://schemas.microsoft.com/office/drawing/2014/main" id="{95C1BB25-8DCF-CB44-E29E-FC5CA62496AC}"/>
              </a:ext>
            </a:extLst>
          </p:cNvPr>
          <p:cNvPicPr>
            <a:picLocks noChangeAspect="1"/>
          </p:cNvPicPr>
          <p:nvPr/>
        </p:nvPicPr>
        <p:blipFill>
          <a:blip r:embed="rId3"/>
          <a:stretch>
            <a:fillRect/>
          </a:stretch>
        </p:blipFill>
        <p:spPr>
          <a:xfrm>
            <a:off x="685800" y="2133600"/>
            <a:ext cx="7239000" cy="4181512"/>
          </a:xfrm>
          <a:prstGeom prst="rect">
            <a:avLst/>
          </a:prstGeom>
        </p:spPr>
      </p:pic>
    </p:spTree>
    <p:extLst>
      <p:ext uri="{BB962C8B-B14F-4D97-AF65-F5344CB8AC3E}">
        <p14:creationId xmlns:p14="http://schemas.microsoft.com/office/powerpoint/2010/main" val="3548198312"/>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3151327" y="1524333"/>
            <a:ext cx="2065951" cy="584775"/>
          </a:xfrm>
          <a:prstGeom prst="rect">
            <a:avLst/>
          </a:prstGeom>
          <a:effectLst/>
        </p:spPr>
        <p:txBody>
          <a:bodyPr wrap="none">
            <a:spAutoFit/>
          </a:bodyPr>
          <a:lstStyle/>
          <a:p>
            <a:pPr algn="ctr"/>
            <a:r>
              <a:rPr lang="en-US" sz="3200" b="1" u="sng" dirty="0"/>
              <a:t>FOUNDERS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016" y="2426321"/>
            <a:ext cx="3596574" cy="3521868"/>
          </a:xfrm>
          <a:prstGeom prst="rect">
            <a:avLst/>
          </a:prstGeom>
          <a:ln w="12700">
            <a:solidFill>
              <a:srgbClr val="002060"/>
            </a:solidFill>
          </a:ln>
          <a:effectLst>
            <a:outerShdw blurRad="50800" dist="101600" dir="2700000" algn="tl" rotWithShape="0">
              <a:prstClr val="black">
                <a:alpha val="40000"/>
              </a:prstClr>
            </a:outerShdw>
          </a:effectLst>
        </p:spPr>
      </p:pic>
      <p:sp>
        <p:nvSpPr>
          <p:cNvPr id="8" name="Rectangle 7"/>
          <p:cNvSpPr/>
          <p:nvPr/>
        </p:nvSpPr>
        <p:spPr>
          <a:xfrm>
            <a:off x="2741227" y="6100462"/>
            <a:ext cx="2963055" cy="584775"/>
          </a:xfrm>
          <a:prstGeom prst="rect">
            <a:avLst/>
          </a:prstGeom>
          <a:effectLst/>
        </p:spPr>
        <p:txBody>
          <a:bodyPr wrap="none">
            <a:spAutoFit/>
          </a:bodyPr>
          <a:lstStyle/>
          <a:p>
            <a:pPr algn="ctr"/>
            <a:r>
              <a:rPr lang="en-US" sz="3200" dirty="0" err="1"/>
              <a:t>Eda</a:t>
            </a:r>
            <a:r>
              <a:rPr lang="en-US" sz="3200" dirty="0"/>
              <a:t> &amp; Cliff Viner</a:t>
            </a:r>
          </a:p>
        </p:txBody>
      </p:sp>
      <p:pic>
        <p:nvPicPr>
          <p:cNvPr id="7" name="Picture 6" descr="A close up of a sign&#10;&#10;Description automatically generated">
            <a:extLst>
              <a:ext uri="{FF2B5EF4-FFF2-40B4-BE49-F238E27FC236}">
                <a16:creationId xmlns:a16="http://schemas.microsoft.com/office/drawing/2014/main" id="{F8BC39FB-C687-4ECA-9ABD-331439C82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04800"/>
            <a:ext cx="1616523" cy="1414514"/>
          </a:xfrm>
          <a:prstGeom prst="rect">
            <a:avLst/>
          </a:prstGeom>
        </p:spPr>
      </p:pic>
    </p:spTree>
    <p:extLst>
      <p:ext uri="{BB962C8B-B14F-4D97-AF65-F5344CB8AC3E}">
        <p14:creationId xmlns:p14="http://schemas.microsoft.com/office/powerpoint/2010/main" val="888281744"/>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ACDBE91E-7741-4AF8-9BF9-3EE8B2767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977" y="112661"/>
            <a:ext cx="1790688" cy="1566914"/>
          </a:xfrm>
          <a:prstGeom prst="rect">
            <a:avLst/>
          </a:prstGeom>
        </p:spPr>
      </p:pic>
      <p:sp>
        <p:nvSpPr>
          <p:cNvPr id="5" name="Title 4">
            <a:extLst>
              <a:ext uri="{FF2B5EF4-FFF2-40B4-BE49-F238E27FC236}">
                <a16:creationId xmlns:a16="http://schemas.microsoft.com/office/drawing/2014/main" id="{F422A7D2-9372-4ED9-9733-6E65F509E8C5}"/>
              </a:ext>
            </a:extLst>
          </p:cNvPr>
          <p:cNvSpPr>
            <a:spLocks noGrp="1" noChangeArrowheads="1"/>
          </p:cNvSpPr>
          <p:nvPr>
            <p:ph type="title"/>
          </p:nvPr>
        </p:nvSpPr>
        <p:spPr bwMode="auto">
          <a:xfrm>
            <a:off x="457200" y="274638"/>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18AACFDE-A548-4CC8-97CD-E799EC8212D6}"/>
              </a:ext>
            </a:extLst>
          </p:cNvPr>
          <p:cNvSpPr/>
          <p:nvPr/>
        </p:nvSpPr>
        <p:spPr>
          <a:xfrm>
            <a:off x="2667000" y="1256219"/>
            <a:ext cx="4048673" cy="584775"/>
          </a:xfrm>
          <a:prstGeom prst="rect">
            <a:avLst/>
          </a:prstGeom>
          <a:effectLst/>
        </p:spPr>
        <p:txBody>
          <a:bodyPr wrap="none">
            <a:spAutoFit/>
          </a:bodyPr>
          <a:lstStyle/>
          <a:p>
            <a:pPr algn="ctr"/>
            <a:r>
              <a:rPr lang="en-US" sz="3200" b="1" u="sng" dirty="0"/>
              <a:t>2023 VINER SCHOLARS</a:t>
            </a:r>
          </a:p>
        </p:txBody>
      </p:sp>
      <p:pic>
        <p:nvPicPr>
          <p:cNvPr id="6" name="Picture 5">
            <a:extLst>
              <a:ext uri="{FF2B5EF4-FFF2-40B4-BE49-F238E27FC236}">
                <a16:creationId xmlns:a16="http://schemas.microsoft.com/office/drawing/2014/main" id="{8C8F5E68-9EA4-C2BF-432F-73C7DA9293DB}"/>
              </a:ext>
            </a:extLst>
          </p:cNvPr>
          <p:cNvPicPr>
            <a:picLocks noChangeAspect="1"/>
          </p:cNvPicPr>
          <p:nvPr/>
        </p:nvPicPr>
        <p:blipFill>
          <a:blip r:embed="rId3"/>
          <a:stretch>
            <a:fillRect/>
          </a:stretch>
        </p:blipFill>
        <p:spPr>
          <a:xfrm>
            <a:off x="536977" y="2209800"/>
            <a:ext cx="7619999" cy="4068176"/>
          </a:xfrm>
          <a:prstGeom prst="rect">
            <a:avLst/>
          </a:prstGeom>
        </p:spPr>
      </p:pic>
    </p:spTree>
    <p:extLst>
      <p:ext uri="{BB962C8B-B14F-4D97-AF65-F5344CB8AC3E}">
        <p14:creationId xmlns:p14="http://schemas.microsoft.com/office/powerpoint/2010/main" val="2925857367"/>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B80A0EC-7F57-4CEA-89E2-E055EDA2D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762000"/>
            <a:ext cx="5839276" cy="5109369"/>
          </a:xfrm>
          <a:prstGeom prst="rect">
            <a:avLst/>
          </a:prstGeom>
          <a:noFill/>
        </p:spPr>
      </p:pic>
    </p:spTree>
    <p:extLst>
      <p:ext uri="{BB962C8B-B14F-4D97-AF65-F5344CB8AC3E}">
        <p14:creationId xmlns:p14="http://schemas.microsoft.com/office/powerpoint/2010/main" val="3142930997"/>
      </p:ext>
    </p:extLst>
  </p:cSld>
  <p:clrMapOvr>
    <a:masterClrMapping/>
  </p:clrMapOvr>
  <mc:AlternateContent xmlns:mc="http://schemas.openxmlformats.org/markup-compatibility/2006" xmlns:p14="http://schemas.microsoft.com/office/powerpoint/2010/main">
    <mc:Choice Requires="p14">
      <p:transition spd="slow" p14:dur="5000" advClick="0" advTm="4000">
        <p14:vortex dir="r"/>
      </p:transition>
    </mc:Choice>
    <mc:Fallback xmlns="">
      <p:transition spd="slow"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082" y="4864924"/>
            <a:ext cx="922823" cy="1230430"/>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B76CCCD0-99C5-41BC-ABE0-3535B1BF5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321003"/>
            <a:ext cx="1114425" cy="1107997"/>
          </a:xfrm>
          <a:prstGeom prst="rect">
            <a:avLst/>
          </a:prstGeom>
        </p:spPr>
      </p:pic>
      <p:sp>
        <p:nvSpPr>
          <p:cNvPr id="5" name="TextBox 4">
            <a:extLst>
              <a:ext uri="{FF2B5EF4-FFF2-40B4-BE49-F238E27FC236}">
                <a16:creationId xmlns:a16="http://schemas.microsoft.com/office/drawing/2014/main" id="{E12437C2-6255-4D05-9930-001F3A9CD510}"/>
              </a:ext>
            </a:extLst>
          </p:cNvPr>
          <p:cNvSpPr txBox="1"/>
          <p:nvPr/>
        </p:nvSpPr>
        <p:spPr>
          <a:xfrm>
            <a:off x="1195426" y="4907416"/>
            <a:ext cx="3247082" cy="1107996"/>
          </a:xfrm>
          <a:prstGeom prst="rect">
            <a:avLst/>
          </a:prstGeom>
          <a:noFill/>
        </p:spPr>
        <p:txBody>
          <a:bodyPr wrap="square" rtlCol="0">
            <a:spAutoFit/>
          </a:bodyPr>
          <a:lstStyle/>
          <a:p>
            <a:pPr algn="ctr"/>
            <a:r>
              <a:rPr lang="en-US" sz="1200" b="1" dirty="0"/>
              <a:t>Dr. Donna Holland</a:t>
            </a:r>
            <a:endParaRPr lang="en-US" sz="1200" dirty="0"/>
          </a:p>
          <a:p>
            <a:pPr algn="ctr"/>
            <a:r>
              <a:rPr lang="en-US" sz="1200" dirty="0"/>
              <a:t>Mentoring Program Director Volunteer</a:t>
            </a:r>
          </a:p>
          <a:p>
            <a:pPr algn="ctr"/>
            <a:r>
              <a:rPr lang="en-US" sz="1200" dirty="0"/>
              <a:t>Email: </a:t>
            </a:r>
            <a:r>
              <a:rPr lang="en-US" sz="1200" dirty="0">
                <a:hlinkClick r:id="rId5"/>
              </a:rPr>
              <a:t>dsholland@gmail.com</a:t>
            </a:r>
            <a:endParaRPr lang="en-US" sz="1200" dirty="0"/>
          </a:p>
          <a:p>
            <a:pPr algn="ctr"/>
            <a:r>
              <a:rPr lang="en-US" sz="1200" dirty="0"/>
              <a:t>Cell phone number: 561-702-0486</a:t>
            </a:r>
          </a:p>
          <a:p>
            <a:pPr algn="ctr"/>
            <a:r>
              <a:rPr lang="en-US" dirty="0"/>
              <a:t> </a:t>
            </a:r>
          </a:p>
        </p:txBody>
      </p:sp>
      <p:sp>
        <p:nvSpPr>
          <p:cNvPr id="11" name="TextBox 10">
            <a:extLst>
              <a:ext uri="{FF2B5EF4-FFF2-40B4-BE49-F238E27FC236}">
                <a16:creationId xmlns:a16="http://schemas.microsoft.com/office/drawing/2014/main" id="{7EA7442E-32A7-4F89-B1AA-F043B7F6B442}"/>
              </a:ext>
            </a:extLst>
          </p:cNvPr>
          <p:cNvSpPr txBox="1"/>
          <p:nvPr/>
        </p:nvSpPr>
        <p:spPr>
          <a:xfrm>
            <a:off x="889627" y="2610692"/>
            <a:ext cx="4217082" cy="769441"/>
          </a:xfrm>
          <a:prstGeom prst="rect">
            <a:avLst/>
          </a:prstGeom>
          <a:noFill/>
        </p:spPr>
        <p:txBody>
          <a:bodyPr wrap="square" rtlCol="0">
            <a:spAutoFit/>
          </a:bodyPr>
          <a:lstStyle/>
          <a:p>
            <a:pPr algn="ctr"/>
            <a:r>
              <a:rPr lang="en-US" sz="1100" b="1" dirty="0"/>
              <a:t>Niki Knopf </a:t>
            </a:r>
          </a:p>
          <a:p>
            <a:pPr algn="ctr"/>
            <a:r>
              <a:rPr lang="en-US" sz="1100" dirty="0"/>
              <a:t>Executive Director</a:t>
            </a:r>
          </a:p>
          <a:p>
            <a:pPr algn="ctr"/>
            <a:r>
              <a:rPr lang="en-US" sz="1100" dirty="0"/>
              <a:t>Email: </a:t>
            </a:r>
            <a:r>
              <a:rPr lang="en-US" sz="1100" u="sng" dirty="0">
                <a:solidFill>
                  <a:srgbClr val="2F18DA"/>
                </a:solidFill>
              </a:rPr>
              <a:t>niki@vinerscholars.org </a:t>
            </a:r>
          </a:p>
          <a:p>
            <a:pPr algn="ctr"/>
            <a:r>
              <a:rPr lang="en-US" sz="1100" dirty="0"/>
              <a:t>Cell Phone number: (954) 648-3992 </a:t>
            </a:r>
          </a:p>
        </p:txBody>
      </p:sp>
      <p:pic>
        <p:nvPicPr>
          <p:cNvPr id="12" name="Picture 11" descr="A close up of a sign&#10;&#10;Description automatically generated">
            <a:extLst>
              <a:ext uri="{FF2B5EF4-FFF2-40B4-BE49-F238E27FC236}">
                <a16:creationId xmlns:a16="http://schemas.microsoft.com/office/drawing/2014/main" id="{C7122F2B-A25E-402C-8B85-601E39194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237" y="152400"/>
            <a:ext cx="1558715" cy="1363930"/>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E798B7C8-D170-4F61-85D3-37D6DE004A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2592" y="4786148"/>
            <a:ext cx="1322243" cy="1229264"/>
          </a:xfrm>
          <a:prstGeom prst="rect">
            <a:avLst/>
          </a:prstGeom>
        </p:spPr>
      </p:pic>
      <p:sp>
        <p:nvSpPr>
          <p:cNvPr id="13" name="TextBox 12">
            <a:extLst>
              <a:ext uri="{FF2B5EF4-FFF2-40B4-BE49-F238E27FC236}">
                <a16:creationId xmlns:a16="http://schemas.microsoft.com/office/drawing/2014/main" id="{EA51EB06-C6D3-4212-B3E4-B81C226E1A05}"/>
              </a:ext>
            </a:extLst>
          </p:cNvPr>
          <p:cNvSpPr txBox="1"/>
          <p:nvPr/>
        </p:nvSpPr>
        <p:spPr>
          <a:xfrm>
            <a:off x="5289920" y="5025252"/>
            <a:ext cx="3454875" cy="830997"/>
          </a:xfrm>
          <a:prstGeom prst="rect">
            <a:avLst/>
          </a:prstGeom>
          <a:noFill/>
        </p:spPr>
        <p:txBody>
          <a:bodyPr wrap="square" rtlCol="0">
            <a:spAutoFit/>
          </a:bodyPr>
          <a:lstStyle/>
          <a:p>
            <a:pPr algn="ctr"/>
            <a:r>
              <a:rPr lang="en-US" sz="1200" b="1" dirty="0"/>
              <a:t>Marianne Jacobs </a:t>
            </a:r>
          </a:p>
          <a:p>
            <a:pPr algn="ctr"/>
            <a:r>
              <a:rPr lang="en-US" sz="1200" dirty="0"/>
              <a:t>Mentor Liaison Volunteer</a:t>
            </a:r>
          </a:p>
          <a:p>
            <a:pPr algn="ctr"/>
            <a:r>
              <a:rPr lang="en-US" sz="1200" dirty="0"/>
              <a:t>Email: </a:t>
            </a:r>
            <a:r>
              <a:rPr lang="en-US" sz="1200" u="sng" dirty="0">
                <a:solidFill>
                  <a:srgbClr val="2F18DA"/>
                </a:solidFill>
              </a:rPr>
              <a:t>msj1253@gmail.com </a:t>
            </a:r>
          </a:p>
          <a:p>
            <a:pPr algn="ctr"/>
            <a:r>
              <a:rPr lang="en-US" sz="1200" dirty="0"/>
              <a:t>Cell phone number:(561) 703-6175</a:t>
            </a:r>
          </a:p>
        </p:txBody>
      </p:sp>
      <p:cxnSp>
        <p:nvCxnSpPr>
          <p:cNvPr id="15" name="Straight Connector 14">
            <a:extLst>
              <a:ext uri="{FF2B5EF4-FFF2-40B4-BE49-F238E27FC236}">
                <a16:creationId xmlns:a16="http://schemas.microsoft.com/office/drawing/2014/main" id="{A7D60DE8-5B27-45AE-A2FC-1E0FE6720904}"/>
              </a:ext>
            </a:extLst>
          </p:cNvPr>
          <p:cNvCxnSpPr>
            <a:cxnSpLocks/>
          </p:cNvCxnSpPr>
          <p:nvPr/>
        </p:nvCxnSpPr>
        <p:spPr>
          <a:xfrm>
            <a:off x="533400" y="4168934"/>
            <a:ext cx="739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90697C-684D-49C1-AC37-3FD7897C553D}"/>
              </a:ext>
            </a:extLst>
          </p:cNvPr>
          <p:cNvCxnSpPr>
            <a:cxnSpLocks/>
          </p:cNvCxnSpPr>
          <p:nvPr/>
        </p:nvCxnSpPr>
        <p:spPr>
          <a:xfrm flipV="1">
            <a:off x="4191000" y="4419600"/>
            <a:ext cx="0" cy="1917791"/>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65A3A365-9F92-AE46-55CC-B2B25675DD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9889" y="2273865"/>
            <a:ext cx="1043563" cy="134693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D18A822E-A703-BFB8-8609-70D77494E63F}"/>
              </a:ext>
            </a:extLst>
          </p:cNvPr>
          <p:cNvCxnSpPr>
            <a:cxnSpLocks/>
          </p:cNvCxnSpPr>
          <p:nvPr/>
        </p:nvCxnSpPr>
        <p:spPr>
          <a:xfrm flipV="1">
            <a:off x="4191000" y="2053584"/>
            <a:ext cx="0" cy="1917791"/>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B75452-8F37-839A-35F6-928D0AE27F25}"/>
              </a:ext>
            </a:extLst>
          </p:cNvPr>
          <p:cNvSpPr txBox="1"/>
          <p:nvPr/>
        </p:nvSpPr>
        <p:spPr>
          <a:xfrm>
            <a:off x="4625635" y="2661012"/>
            <a:ext cx="4217082" cy="769441"/>
          </a:xfrm>
          <a:prstGeom prst="rect">
            <a:avLst/>
          </a:prstGeom>
          <a:noFill/>
        </p:spPr>
        <p:txBody>
          <a:bodyPr wrap="square" rtlCol="0">
            <a:spAutoFit/>
          </a:bodyPr>
          <a:lstStyle/>
          <a:p>
            <a:pPr algn="ctr"/>
            <a:r>
              <a:rPr lang="en-US" sz="1100" b="1" dirty="0"/>
              <a:t>Christy Charles</a:t>
            </a:r>
          </a:p>
          <a:p>
            <a:pPr algn="ctr"/>
            <a:r>
              <a:rPr lang="en-US" sz="1100" dirty="0"/>
              <a:t>Administrative Coordinator</a:t>
            </a:r>
          </a:p>
          <a:p>
            <a:pPr algn="ctr"/>
            <a:r>
              <a:rPr lang="en-US" sz="1100" dirty="0"/>
              <a:t>Email: </a:t>
            </a:r>
            <a:r>
              <a:rPr lang="en-US" sz="1100" u="sng" dirty="0">
                <a:solidFill>
                  <a:srgbClr val="2F18DA"/>
                </a:solidFill>
              </a:rPr>
              <a:t>christy@vinerscholars.org </a:t>
            </a:r>
          </a:p>
          <a:p>
            <a:pPr algn="ctr"/>
            <a:endParaRPr lang="en-US" sz="1100" dirty="0"/>
          </a:p>
        </p:txBody>
      </p:sp>
    </p:spTree>
    <p:extLst>
      <p:ext uri="{BB962C8B-B14F-4D97-AF65-F5344CB8AC3E}">
        <p14:creationId xmlns:p14="http://schemas.microsoft.com/office/powerpoint/2010/main" val="1031053"/>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841407"/>
            <a:ext cx="7010400" cy="3785652"/>
          </a:xfrm>
          <a:prstGeom prst="rect">
            <a:avLst/>
          </a:prstGeom>
        </p:spPr>
        <p:txBody>
          <a:bodyPr wrap="square">
            <a:spAutoFit/>
          </a:bodyPr>
          <a:lstStyle/>
          <a:p>
            <a:pPr algn="ctr"/>
            <a:r>
              <a:rPr lang="en-US" sz="3200" b="1" u="sng" dirty="0"/>
              <a:t>Unique  Scholarship Program</a:t>
            </a:r>
          </a:p>
          <a:p>
            <a:pPr algn="ctr"/>
            <a:endParaRPr lang="en-US" b="1" dirty="0">
              <a:latin typeface="Gill Sans MT" panose="020B0502020104020203" pitchFamily="34" charset="0"/>
            </a:endParaRPr>
          </a:p>
          <a:p>
            <a:pPr algn="ctr"/>
            <a:endParaRPr lang="en-US" b="1" dirty="0">
              <a:latin typeface="Gill Sans MT" panose="020B0502020104020203" pitchFamily="34" charset="0"/>
            </a:endParaRPr>
          </a:p>
          <a:p>
            <a:pPr marL="285750" indent="-285750">
              <a:spcAft>
                <a:spcPts val="2400"/>
              </a:spcAft>
              <a:buFont typeface="Arial" panose="020B0604020202020204" pitchFamily="34" charset="0"/>
              <a:buChar char="•"/>
            </a:pPr>
            <a:r>
              <a:rPr lang="en-US" sz="2800" dirty="0"/>
              <a:t>Substantial 4 Year Financial Assistance</a:t>
            </a:r>
          </a:p>
          <a:p>
            <a:pPr marL="285750" indent="-285750">
              <a:spcAft>
                <a:spcPts val="2400"/>
              </a:spcAft>
              <a:buFont typeface="Arial" panose="020B0604020202020204" pitchFamily="34" charset="0"/>
              <a:buChar char="•"/>
            </a:pPr>
            <a:r>
              <a:rPr lang="en-US" sz="2800" dirty="0"/>
              <a:t>Intensive mentorship program</a:t>
            </a:r>
          </a:p>
          <a:p>
            <a:pPr marL="285750" indent="-285750">
              <a:spcAft>
                <a:spcPts val="2400"/>
              </a:spcAft>
              <a:buFont typeface="Arial" panose="020B0604020202020204" pitchFamily="34" charset="0"/>
              <a:buChar char="•"/>
            </a:pPr>
            <a:r>
              <a:rPr lang="en-US" sz="2800" dirty="0"/>
              <a:t>Extensive community social services support</a:t>
            </a:r>
          </a:p>
          <a:p>
            <a:pPr>
              <a:spcAft>
                <a:spcPts val="2400"/>
              </a:spcAft>
            </a:pPr>
            <a:endParaRPr lang="en-US" sz="2800"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descr="A close up of a sign&#10;&#10;Description automatically generated">
            <a:extLst>
              <a:ext uri="{FF2B5EF4-FFF2-40B4-BE49-F238E27FC236}">
                <a16:creationId xmlns:a16="http://schemas.microsoft.com/office/drawing/2014/main" id="{AAD35A6F-2A29-487F-A07C-7CC96D9B3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951383030"/>
      </p:ext>
    </p:extLst>
  </p:cSld>
  <p:clrMapOvr>
    <a:masterClrMapping/>
  </p:clrMapOvr>
  <mc:AlternateContent xmlns:mc="http://schemas.openxmlformats.org/markup-compatibility/2006" xmlns:p14="http://schemas.microsoft.com/office/powerpoint/2010/main">
    <mc:Choice Requires="p14">
      <p:transition spd="slow" p14:dur="1500" advClick="0" advTm="4000">
        <p14:window dir="vert"/>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770083"/>
            <a:ext cx="6629400" cy="5355312"/>
          </a:xfrm>
          <a:prstGeom prst="rect">
            <a:avLst/>
          </a:prstGeom>
        </p:spPr>
        <p:txBody>
          <a:bodyPr wrap="square">
            <a:spAutoFit/>
          </a:bodyPr>
          <a:lstStyle/>
          <a:p>
            <a:pPr algn="ctr"/>
            <a:r>
              <a:rPr lang="en-US" sz="3200" b="1" u="sng" dirty="0"/>
              <a:t>“Last Dollar” Scholarship</a:t>
            </a:r>
          </a:p>
          <a:p>
            <a:pPr algn="ctr"/>
            <a:endParaRPr lang="en-US" sz="2000" dirty="0"/>
          </a:p>
          <a:p>
            <a:pPr marL="285750" indent="-285750">
              <a:spcAft>
                <a:spcPts val="1800"/>
              </a:spcAft>
              <a:buFont typeface="Arial" panose="020B0604020202020204" pitchFamily="34" charset="0"/>
              <a:buChar char="•"/>
            </a:pPr>
            <a:r>
              <a:rPr lang="en-US" sz="2000" dirty="0">
                <a:highlight>
                  <a:srgbClr val="FFFF99"/>
                </a:highlight>
              </a:rPr>
              <a:t>The student </a:t>
            </a:r>
            <a:r>
              <a:rPr lang="en-US" sz="2000" u="sng" dirty="0">
                <a:highlight>
                  <a:srgbClr val="FFFF99"/>
                </a:highlight>
              </a:rPr>
              <a:t>first must access other potential sources of financial aid prior to applying</a:t>
            </a:r>
            <a:r>
              <a:rPr lang="en-US" sz="2000" dirty="0"/>
              <a:t>. </a:t>
            </a:r>
          </a:p>
          <a:p>
            <a:pPr marL="742950" lvl="1" indent="-285750">
              <a:spcAft>
                <a:spcPts val="1800"/>
              </a:spcAft>
              <a:buFont typeface="Arial" panose="020B0604020202020204" pitchFamily="34" charset="0"/>
              <a:buChar char="•"/>
            </a:pPr>
            <a:r>
              <a:rPr lang="en-US" sz="2000" dirty="0"/>
              <a:t>FAFSA, Bright Futures, Other Scholarships</a:t>
            </a:r>
          </a:p>
          <a:p>
            <a:pPr marL="285750" indent="-285750">
              <a:spcAft>
                <a:spcPts val="1800"/>
              </a:spcAft>
              <a:buFont typeface="Arial" panose="020B0604020202020204" pitchFamily="34" charset="0"/>
              <a:buChar char="•"/>
            </a:pPr>
            <a:r>
              <a:rPr lang="en-US" sz="2000" dirty="0"/>
              <a:t>Amount is determined based on other aid and need and does not exceed University’s estimated cost of attendance </a:t>
            </a:r>
          </a:p>
          <a:p>
            <a:pPr marL="285750" indent="-285750">
              <a:spcAft>
                <a:spcPts val="1800"/>
              </a:spcAft>
              <a:buFont typeface="Arial" panose="020B0604020202020204" pitchFamily="34" charset="0"/>
              <a:buChar char="•"/>
            </a:pPr>
            <a:r>
              <a:rPr lang="en-US" sz="2000" dirty="0"/>
              <a:t>Scholarship covers tuition/fees, room and board, and books/supplies, not already covered by other financial aid</a:t>
            </a:r>
          </a:p>
          <a:p>
            <a:pPr marL="285750" indent="-285750">
              <a:spcAft>
                <a:spcPts val="1800"/>
              </a:spcAft>
              <a:buFont typeface="Arial" panose="020B0604020202020204" pitchFamily="34" charset="0"/>
              <a:buChar char="•"/>
            </a:pPr>
            <a:r>
              <a:rPr lang="en-US" sz="2000" dirty="0"/>
              <a:t>$1,000 -  $10,000 per student, per year</a:t>
            </a:r>
          </a:p>
          <a:p>
            <a:pPr>
              <a:spcAft>
                <a:spcPts val="1800"/>
              </a:spcAft>
            </a:pPr>
            <a:endParaRPr lang="en-US" sz="2000" dirty="0"/>
          </a:p>
          <a:p>
            <a:pPr>
              <a:spcAft>
                <a:spcPts val="1800"/>
              </a:spcAft>
            </a:pPr>
            <a:endParaRPr lang="en-US" sz="2000"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5" descr="A close up of a sign&#10;&#10;Description automatically generated">
            <a:extLst>
              <a:ext uri="{FF2B5EF4-FFF2-40B4-BE49-F238E27FC236}">
                <a16:creationId xmlns:a16="http://schemas.microsoft.com/office/drawing/2014/main" id="{1A4F5B4F-60CE-4575-90AC-F86CB1341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85110"/>
            <a:ext cx="1790688" cy="1566914"/>
          </a:xfrm>
          <a:prstGeom prst="rect">
            <a:avLst/>
          </a:prstGeom>
        </p:spPr>
      </p:pic>
    </p:spTree>
    <p:extLst>
      <p:ext uri="{BB962C8B-B14F-4D97-AF65-F5344CB8AC3E}">
        <p14:creationId xmlns:p14="http://schemas.microsoft.com/office/powerpoint/2010/main" val="1253002854"/>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646400-BF1E-4B7B-BA8A-0757A5815C9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5" descr="A close up of a sign&#10;&#10;Description automatically generated">
            <a:extLst>
              <a:ext uri="{FF2B5EF4-FFF2-40B4-BE49-F238E27FC236}">
                <a16:creationId xmlns:a16="http://schemas.microsoft.com/office/drawing/2014/main" id="{EEB290E8-210B-46E8-8D33-E8FD135E8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graphicFrame>
        <p:nvGraphicFramePr>
          <p:cNvPr id="10" name="Chart 9">
            <a:extLst>
              <a:ext uri="{FF2B5EF4-FFF2-40B4-BE49-F238E27FC236}">
                <a16:creationId xmlns:a16="http://schemas.microsoft.com/office/drawing/2014/main" id="{503C506F-AF91-35BA-5185-438195094651}"/>
              </a:ext>
            </a:extLst>
          </p:cNvPr>
          <p:cNvGraphicFramePr/>
          <p:nvPr>
            <p:extLst>
              <p:ext uri="{D42A27DB-BD31-4B8C-83A1-F6EECF244321}">
                <p14:modId xmlns:p14="http://schemas.microsoft.com/office/powerpoint/2010/main" val="3803911338"/>
              </p:ext>
            </p:extLst>
          </p:nvPr>
        </p:nvGraphicFramePr>
        <p:xfrm>
          <a:off x="914400" y="1719314"/>
          <a:ext cx="6723996" cy="332731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222EAD7-E2F7-CB69-4E94-1D6A23302DED}"/>
              </a:ext>
            </a:extLst>
          </p:cNvPr>
          <p:cNvSpPr txBox="1"/>
          <p:nvPr/>
        </p:nvSpPr>
        <p:spPr>
          <a:xfrm>
            <a:off x="199698" y="5334000"/>
            <a:ext cx="8153400" cy="1077218"/>
          </a:xfrm>
          <a:prstGeom prst="rect">
            <a:avLst/>
          </a:prstGeom>
          <a:noFill/>
        </p:spPr>
        <p:txBody>
          <a:bodyPr wrap="square" rtlCol="0">
            <a:spAutoFit/>
          </a:bodyPr>
          <a:lstStyle/>
          <a:p>
            <a:pPr lvl="1" algn="ctr">
              <a:spcAft>
                <a:spcPts val="600"/>
              </a:spcAft>
            </a:pPr>
            <a:r>
              <a:rPr lang="en-US" sz="1800" dirty="0"/>
              <a:t>Since Inception in 2015 – a Total of 276 Viner Scholars have been Awarded </a:t>
            </a:r>
          </a:p>
          <a:p>
            <a:pPr lvl="1" algn="ctr">
              <a:spcAft>
                <a:spcPts val="600"/>
              </a:spcAft>
            </a:pPr>
            <a:r>
              <a:rPr lang="en-US" sz="1800" dirty="0"/>
              <a:t>125 Viner Scholars Attending College in Fall 2023</a:t>
            </a:r>
          </a:p>
          <a:p>
            <a:pPr lvl="1" algn="ctr">
              <a:spcAft>
                <a:spcPts val="600"/>
              </a:spcAft>
            </a:pPr>
            <a:r>
              <a:rPr lang="en-US" sz="1800" dirty="0"/>
              <a:t>Approaching 100% graduation rates</a:t>
            </a:r>
          </a:p>
        </p:txBody>
      </p:sp>
    </p:spTree>
    <p:extLst>
      <p:ext uri="{BB962C8B-B14F-4D97-AF65-F5344CB8AC3E}">
        <p14:creationId xmlns:p14="http://schemas.microsoft.com/office/powerpoint/2010/main" val="846259042"/>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646400-BF1E-4B7B-BA8A-0757A5815C9A}"/>
              </a:ext>
            </a:extLst>
          </p:cNvPr>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A7040AE6-8641-4330-946B-C86B160712B3}"/>
              </a:ext>
            </a:extLst>
          </p:cNvPr>
          <p:cNvSpPr/>
          <p:nvPr/>
        </p:nvSpPr>
        <p:spPr>
          <a:xfrm>
            <a:off x="322152" y="1606102"/>
            <a:ext cx="8153400" cy="4078039"/>
          </a:xfrm>
          <a:prstGeom prst="rect">
            <a:avLst/>
          </a:prstGeom>
        </p:spPr>
        <p:txBody>
          <a:bodyPr wrap="square">
            <a:spAutoFit/>
          </a:bodyPr>
          <a:lstStyle/>
          <a:p>
            <a:pPr>
              <a:spcAft>
                <a:spcPts val="600"/>
              </a:spcAft>
            </a:pPr>
            <a:r>
              <a:rPr lang="en-US" sz="3200" b="1" u="sng" dirty="0"/>
              <a:t>Partnership with Florida Prepaid Foundation</a:t>
            </a:r>
          </a:p>
          <a:p>
            <a:pPr marL="742950" lvl="1" indent="-285750">
              <a:spcAft>
                <a:spcPts val="600"/>
              </a:spcAft>
              <a:buFont typeface="Arial" panose="020B0604020202020204" pitchFamily="34" charset="0"/>
              <a:buChar char="•"/>
            </a:pPr>
            <a:r>
              <a:rPr lang="en-US" sz="2400" dirty="0"/>
              <a:t>State of Florida contributes 50%. </a:t>
            </a:r>
          </a:p>
          <a:p>
            <a:pPr marL="1200150" lvl="2" indent="-285750">
              <a:spcAft>
                <a:spcPts val="600"/>
              </a:spcAft>
              <a:buFont typeface="Arial" panose="020B0604020202020204" pitchFamily="34" charset="0"/>
              <a:buChar char="•"/>
            </a:pPr>
            <a:r>
              <a:rPr lang="en-US" sz="2400" dirty="0"/>
              <a:t>First Generation Scholarship </a:t>
            </a:r>
          </a:p>
          <a:p>
            <a:pPr marL="1657350" lvl="3" indent="-285750">
              <a:spcAft>
                <a:spcPts val="600"/>
              </a:spcAft>
              <a:buFont typeface="Arial" panose="020B0604020202020204" pitchFamily="34" charset="0"/>
              <a:buChar char="•"/>
            </a:pPr>
            <a:r>
              <a:rPr lang="en-US" sz="1600" dirty="0"/>
              <a:t> For incoming first-generation freshman college students</a:t>
            </a:r>
          </a:p>
          <a:p>
            <a:pPr marL="1200150" lvl="2" indent="-285750">
              <a:spcAft>
                <a:spcPts val="600"/>
              </a:spcAft>
              <a:buFont typeface="Arial" panose="020B0604020202020204" pitchFamily="34" charset="0"/>
              <a:buChar char="•"/>
            </a:pPr>
            <a:r>
              <a:rPr lang="en-US" sz="2400" dirty="0"/>
              <a:t>Legacy Scholarship  </a:t>
            </a:r>
          </a:p>
          <a:p>
            <a:pPr marL="1657350" lvl="3" indent="-285750">
              <a:spcAft>
                <a:spcPts val="600"/>
              </a:spcAft>
              <a:buFont typeface="Arial" panose="020B0604020202020204" pitchFamily="34" charset="0"/>
              <a:buChar char="•"/>
            </a:pPr>
            <a:r>
              <a:rPr lang="en-US" sz="1600" dirty="0"/>
              <a:t>pays tribute to a noteworthy citizen, cause or organization that exemplifies education excellence and/or community service</a:t>
            </a:r>
          </a:p>
          <a:p>
            <a:pPr marL="742950" lvl="1" indent="-285750">
              <a:spcAft>
                <a:spcPts val="600"/>
              </a:spcAft>
              <a:buFont typeface="Arial" panose="020B0604020202020204" pitchFamily="34" charset="0"/>
              <a:buChar char="•"/>
            </a:pPr>
            <a:endParaRPr lang="en-US" sz="2400" dirty="0"/>
          </a:p>
          <a:p>
            <a:pPr marL="742950" lvl="1" indent="-285750">
              <a:spcAft>
                <a:spcPts val="600"/>
              </a:spcAft>
              <a:buFont typeface="Arial" panose="020B0604020202020204" pitchFamily="34" charset="0"/>
              <a:buChar char="•"/>
            </a:pPr>
            <a:r>
              <a:rPr lang="en-US" sz="2400" dirty="0"/>
              <a:t>83/130 Viner Scholars are receiving a 4-year Prepaid Plan for Fall 2022</a:t>
            </a:r>
          </a:p>
        </p:txBody>
      </p:sp>
      <p:sp>
        <p:nvSpPr>
          <p:cNvPr id="4" name="Rectangle 3">
            <a:extLst>
              <a:ext uri="{FF2B5EF4-FFF2-40B4-BE49-F238E27FC236}">
                <a16:creationId xmlns:a16="http://schemas.microsoft.com/office/drawing/2014/main" id="{88CDCC0E-23E7-48E1-873D-210BE05A89C9}"/>
              </a:ext>
            </a:extLst>
          </p:cNvPr>
          <p:cNvSpPr/>
          <p:nvPr/>
        </p:nvSpPr>
        <p:spPr>
          <a:xfrm>
            <a:off x="5333999" y="5538787"/>
            <a:ext cx="2438400" cy="9906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36A47AF-C177-4F58-8548-F076CF087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7" y="5638800"/>
            <a:ext cx="20669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2299F62F-6FA4-4FBC-A635-679F243D7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7011"/>
            <a:ext cx="1790688" cy="1566914"/>
          </a:xfrm>
          <a:prstGeom prst="rect">
            <a:avLst/>
          </a:prstGeom>
        </p:spPr>
      </p:pic>
    </p:spTree>
    <p:extLst>
      <p:ext uri="{BB962C8B-B14F-4D97-AF65-F5344CB8AC3E}">
        <p14:creationId xmlns:p14="http://schemas.microsoft.com/office/powerpoint/2010/main" val="1182890368"/>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181783"/>
            <a:ext cx="6579606" cy="5139869"/>
          </a:xfrm>
          <a:prstGeom prst="rect">
            <a:avLst/>
          </a:prstGeom>
        </p:spPr>
        <p:txBody>
          <a:bodyPr wrap="square">
            <a:spAutoFit/>
          </a:bodyPr>
          <a:lstStyle/>
          <a:p>
            <a:pPr marL="285750" indent="-285750">
              <a:spcAft>
                <a:spcPts val="1200"/>
              </a:spcAft>
              <a:buFont typeface="Arial" panose="020B0604020202020204" pitchFamily="34" charset="0"/>
              <a:buChar char="•"/>
            </a:pPr>
            <a:r>
              <a:rPr lang="en-US" sz="2200" dirty="0"/>
              <a:t>Created mentor network to ensure highest possible college graduation rates: </a:t>
            </a:r>
          </a:p>
          <a:p>
            <a:pPr marL="742950" lvl="1" indent="-285750">
              <a:spcAft>
                <a:spcPts val="1200"/>
              </a:spcAft>
              <a:buFont typeface="Arial" panose="020B0604020202020204" pitchFamily="34" charset="0"/>
              <a:buChar char="•"/>
            </a:pPr>
            <a:r>
              <a:rPr lang="en-US" dirty="0"/>
              <a:t>Mentors </a:t>
            </a:r>
          </a:p>
          <a:p>
            <a:pPr marL="1200150" lvl="2" indent="-285750">
              <a:spcAft>
                <a:spcPts val="1200"/>
              </a:spcAft>
              <a:buFont typeface="Arial" panose="020B0604020202020204" pitchFamily="34" charset="0"/>
              <a:buChar char="•"/>
            </a:pPr>
            <a:r>
              <a:rPr lang="en-US" dirty="0"/>
              <a:t>selected from qualified local volunteers</a:t>
            </a:r>
          </a:p>
          <a:p>
            <a:pPr marL="1200150" lvl="2" indent="-285750">
              <a:spcAft>
                <a:spcPts val="1200"/>
              </a:spcAft>
              <a:buFont typeface="Arial" panose="020B0604020202020204" pitchFamily="34" charset="0"/>
              <a:buChar char="•"/>
            </a:pPr>
            <a:r>
              <a:rPr lang="en-US" dirty="0"/>
              <a:t>are background checked </a:t>
            </a:r>
          </a:p>
          <a:p>
            <a:pPr marL="1200150" lvl="2" indent="-285750">
              <a:spcAft>
                <a:spcPts val="1200"/>
              </a:spcAft>
              <a:buFont typeface="Arial" panose="020B0604020202020204" pitchFamily="34" charset="0"/>
              <a:buChar char="•"/>
            </a:pPr>
            <a:r>
              <a:rPr lang="en-US" dirty="0"/>
              <a:t> have a min of a 4-year college degree</a:t>
            </a:r>
          </a:p>
          <a:p>
            <a:pPr marL="1200150" lvl="2" indent="-285750">
              <a:spcAft>
                <a:spcPts val="1200"/>
              </a:spcAft>
              <a:buFont typeface="Arial" panose="020B0604020202020204" pitchFamily="34" charset="0"/>
              <a:buChar char="•"/>
            </a:pPr>
            <a:r>
              <a:rPr lang="en-US" dirty="0"/>
              <a:t>Trained and certified by Dr. Donna Holland</a:t>
            </a:r>
          </a:p>
          <a:p>
            <a:pPr marL="742950" lvl="1" indent="-285750">
              <a:spcAft>
                <a:spcPts val="1200"/>
              </a:spcAft>
              <a:buFont typeface="Arial" panose="020B0604020202020204" pitchFamily="34" charset="0"/>
              <a:buChar char="•"/>
            </a:pPr>
            <a:r>
              <a:rPr lang="en-US" dirty="0"/>
              <a:t>Mentor/Student matching process</a:t>
            </a:r>
          </a:p>
          <a:p>
            <a:pPr marL="742950" lvl="1" indent="-285750">
              <a:spcAft>
                <a:spcPts val="1200"/>
              </a:spcAft>
              <a:buFont typeface="Arial" panose="020B0604020202020204" pitchFamily="34" charset="0"/>
              <a:buChar char="•"/>
            </a:pPr>
            <a:r>
              <a:rPr lang="en-US" dirty="0"/>
              <a:t>Students </a:t>
            </a:r>
          </a:p>
          <a:p>
            <a:pPr marL="1200150" lvl="2" indent="-285750">
              <a:spcAft>
                <a:spcPts val="1200"/>
              </a:spcAft>
              <a:buFont typeface="Arial" panose="020B0604020202020204" pitchFamily="34" charset="0"/>
              <a:buChar char="•"/>
            </a:pPr>
            <a:r>
              <a:rPr lang="en-US" dirty="0"/>
              <a:t>make weekly contact </a:t>
            </a:r>
          </a:p>
          <a:p>
            <a:pPr marL="1200150" lvl="2" indent="-285750">
              <a:spcAft>
                <a:spcPts val="1200"/>
              </a:spcAft>
              <a:buFont typeface="Arial" panose="020B0604020202020204" pitchFamily="34" charset="0"/>
              <a:buChar char="•"/>
            </a:pPr>
            <a:r>
              <a:rPr lang="en-US" dirty="0"/>
              <a:t>submit monthly report</a:t>
            </a:r>
          </a:p>
          <a:p>
            <a:pPr marL="285750" indent="-285750">
              <a:spcAft>
                <a:spcPts val="1200"/>
              </a:spcAft>
              <a:buFont typeface="Arial" panose="020B0604020202020204" pitchFamily="34" charset="0"/>
              <a:buChar char="•"/>
            </a:pPr>
            <a:endParaRPr lang="en-US" sz="2200" dirty="0"/>
          </a:p>
        </p:txBody>
      </p:sp>
      <p:sp>
        <p:nvSpPr>
          <p:cNvPr id="5" name="Rectangle 4"/>
          <p:cNvSpPr>
            <a:spLocks noChangeArrowheads="1"/>
          </p:cNvSpPr>
          <p:nvPr/>
        </p:nvSpPr>
        <p:spPr bwMode="auto">
          <a:xfrm>
            <a:off x="2667000" y="530013"/>
            <a:ext cx="487941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1pPr>
            <a:lvl2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2pPr>
            <a:lvl3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3pPr>
            <a:lvl4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4pPr>
            <a:lvl5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Eda and Cliff Viner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altLang="en-US" sz="18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Community Scholars Foundation, Inc.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619" y="5638800"/>
            <a:ext cx="1066800" cy="893805"/>
          </a:xfrm>
          <a:prstGeom prst="rect">
            <a:avLst/>
          </a:prstGeom>
          <a:ln>
            <a:noFill/>
          </a:ln>
          <a:effectLst/>
        </p:spPr>
      </p:pic>
      <p:sp>
        <p:nvSpPr>
          <p:cNvPr id="8" name="Rectangle 7"/>
          <p:cNvSpPr/>
          <p:nvPr/>
        </p:nvSpPr>
        <p:spPr>
          <a:xfrm>
            <a:off x="2057400" y="1669590"/>
            <a:ext cx="4407104" cy="584775"/>
          </a:xfrm>
          <a:prstGeom prst="rect">
            <a:avLst/>
          </a:prstGeom>
        </p:spPr>
        <p:txBody>
          <a:bodyPr wrap="none">
            <a:spAutoFit/>
          </a:bodyPr>
          <a:lstStyle/>
          <a:p>
            <a:r>
              <a:rPr lang="en-US" sz="3200" b="1" u="sng" dirty="0"/>
              <a:t>MENTORSHIP PROGRAM</a:t>
            </a:r>
          </a:p>
        </p:txBody>
      </p:sp>
      <p:pic>
        <p:nvPicPr>
          <p:cNvPr id="9" name="Picture 8" descr="A close up of a sign&#10;&#10;Description automatically generated">
            <a:extLst>
              <a:ext uri="{FF2B5EF4-FFF2-40B4-BE49-F238E27FC236}">
                <a16:creationId xmlns:a16="http://schemas.microsoft.com/office/drawing/2014/main" id="{E4632D69-C1B6-4C87-BBC6-A32962A77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37" y="152400"/>
            <a:ext cx="1790688" cy="1566914"/>
          </a:xfrm>
          <a:prstGeom prst="rect">
            <a:avLst/>
          </a:prstGeom>
        </p:spPr>
      </p:pic>
    </p:spTree>
    <p:extLst>
      <p:ext uri="{BB962C8B-B14F-4D97-AF65-F5344CB8AC3E}">
        <p14:creationId xmlns:p14="http://schemas.microsoft.com/office/powerpoint/2010/main" val="3515501112"/>
      </p:ext>
    </p:extLst>
  </p:cSld>
  <p:clrMapOvr>
    <a:masterClrMapping/>
  </p:clrMapOvr>
  <mc:AlternateContent xmlns:mc="http://schemas.openxmlformats.org/markup-compatibility/2006" xmlns:p14="http://schemas.microsoft.com/office/powerpoint/2010/main">
    <mc:Choice Requires="p14">
      <p:transition spd="slow" p14:dur="1400" advClick="0" advTm="4000">
        <p14:doors dir="vert"/>
      </p:transition>
    </mc:Choice>
    <mc:Fallback xmlns="">
      <p:transition spd="slow" advClick="0" advTm="4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31262A85E06942ACB771D4328C7E46" ma:contentTypeVersion="13" ma:contentTypeDescription="Create a new document." ma:contentTypeScope="" ma:versionID="cf12b9a81ef5e29adb24af07e0911eec">
  <xsd:schema xmlns:xsd="http://www.w3.org/2001/XMLSchema" xmlns:xs="http://www.w3.org/2001/XMLSchema" xmlns:p="http://schemas.microsoft.com/office/2006/metadata/properties" xmlns:ns3="0cc255c1-942a-4e84-9a7b-01b75260863d" xmlns:ns4="f46084bd-3526-4127-bd38-530cad9319cc" targetNamespace="http://schemas.microsoft.com/office/2006/metadata/properties" ma:root="true" ma:fieldsID="799c5d123eb09e02bf1c170a3e9b5306" ns3:_="" ns4:_="">
    <xsd:import namespace="0cc255c1-942a-4e84-9a7b-01b75260863d"/>
    <xsd:import namespace="f46084bd-3526-4127-bd38-530cad9319c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255c1-942a-4e84-9a7b-01b7526086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6084bd-3526-4127-bd38-530cad9319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20B8E4-3C34-469E-86FC-7A21E61CF270}">
  <ds:schemaRefs>
    <ds:schemaRef ds:uri="http://schemas.microsoft.com/sharepoint/v3/contenttype/forms"/>
  </ds:schemaRefs>
</ds:datastoreItem>
</file>

<file path=customXml/itemProps2.xml><?xml version="1.0" encoding="utf-8"?>
<ds:datastoreItem xmlns:ds="http://schemas.openxmlformats.org/officeDocument/2006/customXml" ds:itemID="{A57C217C-476D-4441-A8D9-6552D3637254}">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f46084bd-3526-4127-bd38-530cad9319cc"/>
    <ds:schemaRef ds:uri="http://purl.org/dc/terms/"/>
    <ds:schemaRef ds:uri="0cc255c1-942a-4e84-9a7b-01b75260863d"/>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2AE51C-8F19-4496-8527-DDF3FB87F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c255c1-942a-4e84-9a7b-01b75260863d"/>
    <ds:schemaRef ds:uri="f46084bd-3526-4127-bd38-530cad931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10159</TotalTime>
  <Words>2196</Words>
  <Application>Microsoft Office PowerPoint</Application>
  <PresentationFormat>On-screen Show (4:3)</PresentationFormat>
  <Paragraphs>333</Paragraphs>
  <Slides>31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vt:lpstr>
      <vt:lpstr>Gill Sans MT</vt: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Eda and Cliff Viner  Community Scholars Foundation, Inc.</vt:lpstr>
      <vt:lpstr>Eda and Cliff Viner  Community Scholars Foundation, Inc.</vt:lpstr>
      <vt:lpstr>Eda and Cliff Viner  Community Scholars Foundation, Inc.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Viner Scholars</dc:creator>
  <cp:lastModifiedBy>Viner Scholars</cp:lastModifiedBy>
  <cp:revision>25</cp:revision>
  <dcterms:created xsi:type="dcterms:W3CDTF">2020-07-23T15:00:06Z</dcterms:created>
  <dcterms:modified xsi:type="dcterms:W3CDTF">2023-08-16T15:14:07Z</dcterms:modified>
</cp:coreProperties>
</file>